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910" r:id="rId1"/>
  </p:sldMasterIdLst>
  <p:notesMasterIdLst>
    <p:notesMasterId r:id="rId72"/>
  </p:notesMasterIdLst>
  <p:sldIdLst>
    <p:sldId id="351" r:id="rId2"/>
    <p:sldId id="405" r:id="rId3"/>
    <p:sldId id="375" r:id="rId4"/>
    <p:sldId id="352" r:id="rId5"/>
    <p:sldId id="353" r:id="rId6"/>
    <p:sldId id="354" r:id="rId7"/>
    <p:sldId id="378" r:id="rId8"/>
    <p:sldId id="355" r:id="rId9"/>
    <p:sldId id="380" r:id="rId10"/>
    <p:sldId id="357" r:id="rId11"/>
    <p:sldId id="358" r:id="rId12"/>
    <p:sldId id="361" r:id="rId13"/>
    <p:sldId id="359" r:id="rId14"/>
    <p:sldId id="360" r:id="rId15"/>
    <p:sldId id="362" r:id="rId16"/>
    <p:sldId id="377" r:id="rId17"/>
    <p:sldId id="414" r:id="rId18"/>
    <p:sldId id="415" r:id="rId19"/>
    <p:sldId id="406" r:id="rId20"/>
    <p:sldId id="407" r:id="rId21"/>
    <p:sldId id="369" r:id="rId22"/>
    <p:sldId id="408" r:id="rId23"/>
    <p:sldId id="403" r:id="rId24"/>
    <p:sldId id="404" r:id="rId25"/>
    <p:sldId id="376" r:id="rId26"/>
    <p:sldId id="381" r:id="rId27"/>
    <p:sldId id="382" r:id="rId28"/>
    <p:sldId id="367" r:id="rId29"/>
    <p:sldId id="385" r:id="rId30"/>
    <p:sldId id="384" r:id="rId31"/>
    <p:sldId id="387" r:id="rId32"/>
    <p:sldId id="388" r:id="rId33"/>
    <p:sldId id="390" r:id="rId34"/>
    <p:sldId id="391" r:id="rId35"/>
    <p:sldId id="392" r:id="rId36"/>
    <p:sldId id="393" r:id="rId37"/>
    <p:sldId id="394" r:id="rId38"/>
    <p:sldId id="395" r:id="rId39"/>
    <p:sldId id="396" r:id="rId40"/>
    <p:sldId id="397" r:id="rId41"/>
    <p:sldId id="398" r:id="rId42"/>
    <p:sldId id="413" r:id="rId43"/>
    <p:sldId id="409" r:id="rId44"/>
    <p:sldId id="412" r:id="rId45"/>
    <p:sldId id="411" r:id="rId46"/>
    <p:sldId id="417" r:id="rId47"/>
    <p:sldId id="339" r:id="rId48"/>
    <p:sldId id="338" r:id="rId49"/>
    <p:sldId id="350" r:id="rId50"/>
    <p:sldId id="348" r:id="rId51"/>
    <p:sldId id="340" r:id="rId52"/>
    <p:sldId id="347" r:id="rId53"/>
    <p:sldId id="332" r:id="rId54"/>
    <p:sldId id="325" r:id="rId55"/>
    <p:sldId id="326" r:id="rId56"/>
    <p:sldId id="329" r:id="rId57"/>
    <p:sldId id="330" r:id="rId58"/>
    <p:sldId id="327" r:id="rId59"/>
    <p:sldId id="328" r:id="rId60"/>
    <p:sldId id="331" r:id="rId61"/>
    <p:sldId id="333" r:id="rId62"/>
    <p:sldId id="335" r:id="rId63"/>
    <p:sldId id="349" r:id="rId64"/>
    <p:sldId id="336" r:id="rId65"/>
    <p:sldId id="334" r:id="rId66"/>
    <p:sldId id="379" r:id="rId67"/>
    <p:sldId id="341" r:id="rId68"/>
    <p:sldId id="342" r:id="rId69"/>
    <p:sldId id="345" r:id="rId70"/>
    <p:sldId id="346" r:id="rId71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D8FF"/>
    <a:srgbClr val="B9D2FF"/>
    <a:srgbClr val="CCFFFF"/>
    <a:srgbClr val="E7F4D8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959" autoAdjust="0"/>
    <p:restoredTop sz="94660"/>
  </p:normalViewPr>
  <p:slideViewPr>
    <p:cSldViewPr>
      <p:cViewPr varScale="1">
        <p:scale>
          <a:sx n="87" d="100"/>
          <a:sy n="87" d="100"/>
        </p:scale>
        <p:origin x="146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8B6E1B6-E557-4D6D-8147-43A9CB845B5A}" type="datetimeFigureOut">
              <a:rPr lang="fa-IR" smtClean="0"/>
              <a:pPr/>
              <a:t>17/03/1445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431B492-18BA-4DE7-AA90-549DFE1E6274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19911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1B492-18BA-4DE7-AA90-549DFE1E6274}" type="slidenum">
              <a:rPr lang="fa-IR" smtClean="0"/>
              <a:pPr/>
              <a:t>18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4187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1B492-18BA-4DE7-AA90-549DFE1E6274}" type="slidenum">
              <a:rPr lang="fa-IR" smtClean="0"/>
              <a:pPr/>
              <a:t>20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58474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1B492-18BA-4DE7-AA90-549DFE1E6274}" type="slidenum">
              <a:rPr lang="fa-IR" smtClean="0"/>
              <a:pPr/>
              <a:t>44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41599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09603-2C75-477D-952F-847B13E14D9C}" type="datetimeFigureOut">
              <a:rPr lang="fa-IR" smtClean="0"/>
              <a:pPr/>
              <a:t>17/03/1445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48929-5191-4122-96C1-7950F4624C3C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86005191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09603-2C75-477D-952F-847B13E14D9C}" type="datetimeFigureOut">
              <a:rPr lang="fa-IR" smtClean="0"/>
              <a:pPr/>
              <a:t>17/03/1445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48929-5191-4122-96C1-7950F4624C3C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05599886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09603-2C75-477D-952F-847B13E14D9C}" type="datetimeFigureOut">
              <a:rPr lang="fa-IR" smtClean="0"/>
              <a:pPr/>
              <a:t>17/03/1445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48929-5191-4122-96C1-7950F4624C3C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3549822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09603-2C75-477D-952F-847B13E14D9C}" type="datetimeFigureOut">
              <a:rPr lang="fa-IR" smtClean="0"/>
              <a:pPr/>
              <a:t>17/03/1445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48929-5191-4122-96C1-7950F4624C3C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9028081"/>
      </p:ext>
    </p:extLst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09603-2C75-477D-952F-847B13E14D9C}" type="datetimeFigureOut">
              <a:rPr lang="fa-IR" smtClean="0"/>
              <a:pPr/>
              <a:t>17/03/1445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48929-5191-4122-96C1-7950F4624C3C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02507337"/>
      </p:ext>
    </p:extLst>
  </p:cSld>
  <p:clrMapOvr>
    <a:masterClrMapping/>
  </p:clrMapOvr>
  <p:transition spd="slow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09603-2C75-477D-952F-847B13E14D9C}" type="datetimeFigureOut">
              <a:rPr lang="fa-IR" smtClean="0"/>
              <a:pPr/>
              <a:t>17/03/1445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48929-5191-4122-96C1-7950F4624C3C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86263298"/>
      </p:ext>
    </p:extLst>
  </p:cSld>
  <p:clrMapOvr>
    <a:masterClrMapping/>
  </p:clrMapOvr>
  <p:transition spd="slow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09603-2C75-477D-952F-847B13E14D9C}" type="datetimeFigureOut">
              <a:rPr lang="fa-IR" smtClean="0"/>
              <a:pPr/>
              <a:t>17/03/1445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48929-5191-4122-96C1-7950F4624C3C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09180867"/>
      </p:ext>
    </p:extLst>
  </p:cSld>
  <p:clrMapOvr>
    <a:masterClrMapping/>
  </p:clrMapOvr>
  <p:transition spd="slow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09603-2C75-477D-952F-847B13E14D9C}" type="datetimeFigureOut">
              <a:rPr lang="fa-IR" smtClean="0"/>
              <a:pPr/>
              <a:t>17/03/1445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48929-5191-4122-96C1-7950F4624C3C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68278936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09603-2C75-477D-952F-847B13E14D9C}" type="datetimeFigureOut">
              <a:rPr lang="fa-IR" smtClean="0"/>
              <a:pPr/>
              <a:t>17/03/1445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48929-5191-4122-96C1-7950F4624C3C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06082431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09603-2C75-477D-952F-847B13E14D9C}" type="datetimeFigureOut">
              <a:rPr lang="fa-IR" smtClean="0"/>
              <a:pPr/>
              <a:t>17/03/1445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48929-5191-4122-96C1-7950F4624C3C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7650384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09603-2C75-477D-952F-847B13E14D9C}" type="datetimeFigureOut">
              <a:rPr lang="fa-IR" smtClean="0"/>
              <a:pPr/>
              <a:t>17/03/1445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48929-5191-4122-96C1-7950F4624C3C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55253213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09603-2C75-477D-952F-847B13E14D9C}" type="datetimeFigureOut">
              <a:rPr lang="fa-IR" smtClean="0"/>
              <a:pPr/>
              <a:t>17/03/1445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48929-5191-4122-96C1-7950F4624C3C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75311103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09603-2C75-477D-952F-847B13E14D9C}" type="datetimeFigureOut">
              <a:rPr lang="fa-IR" smtClean="0"/>
              <a:pPr/>
              <a:t>17/03/1445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48929-5191-4122-96C1-7950F4624C3C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93742764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09603-2C75-477D-952F-847B13E14D9C}" type="datetimeFigureOut">
              <a:rPr lang="fa-IR" smtClean="0"/>
              <a:pPr/>
              <a:t>17/03/1445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48929-5191-4122-96C1-7950F4624C3C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69378735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09603-2C75-477D-952F-847B13E14D9C}" type="datetimeFigureOut">
              <a:rPr lang="fa-IR" smtClean="0"/>
              <a:pPr/>
              <a:t>17/03/1445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48929-5191-4122-96C1-7950F4624C3C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25909394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09603-2C75-477D-952F-847B13E14D9C}" type="datetimeFigureOut">
              <a:rPr lang="fa-IR" smtClean="0"/>
              <a:pPr/>
              <a:t>17/03/1445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48929-5191-4122-96C1-7950F4624C3C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17175978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09603-2C75-477D-952F-847B13E14D9C}" type="datetimeFigureOut">
              <a:rPr lang="fa-IR" smtClean="0"/>
              <a:pPr/>
              <a:t>17/03/1445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DD48929-5191-4122-96C1-7950F4624C3C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6478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  <p:sldLayoutId id="2147483924" r:id="rId14"/>
    <p:sldLayoutId id="2147483925" r:id="rId15"/>
    <p:sldLayoutId id="2147483926" r:id="rId16"/>
  </p:sldLayoutIdLst>
  <p:transition spd="slow">
    <p:wipe dir="d"/>
  </p:transition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jpeg"/><Relationship Id="rId4" Type="http://schemas.openxmlformats.org/officeDocument/2006/relationships/image" Target="../media/image78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بسم-الله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5380"/>
            <a:ext cx="9144000" cy="687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31360"/>
      </p:ext>
    </p:extLst>
  </p:cSld>
  <p:clrMapOvr>
    <a:masterClrMapping/>
  </p:clrMapOvr>
  <p:transition spd="slow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hoto_2016-09-29_12-02-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153399" cy="6858000"/>
          </a:xfrm>
        </p:spPr>
      </p:pic>
      <p:pic>
        <p:nvPicPr>
          <p:cNvPr id="6" name="Picture 5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762000" y="152400"/>
            <a:ext cx="742062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B Titr" pitchFamily="2" charset="-78"/>
              </a:rPr>
              <a:t>دستگاه اتوآنالایزر بیوشیمی (آزمایشگاه اورژانس مرکزی)</a:t>
            </a:r>
          </a:p>
        </p:txBody>
      </p:sp>
    </p:spTree>
    <p:extLst>
      <p:ext uri="{BB962C8B-B14F-4D97-AF65-F5344CB8AC3E}">
        <p14:creationId xmlns:p14="http://schemas.microsoft.com/office/powerpoint/2010/main" val="228689817"/>
      </p:ext>
    </p:extLst>
  </p:cSld>
  <p:clrMapOvr>
    <a:masterClrMapping/>
  </p:clrMapOvr>
  <p:transition spd="slow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photo_2016-09-29_12-02-2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76200" y="76200"/>
            <a:ext cx="8037689" cy="6629400"/>
          </a:xfrm>
        </p:spPr>
      </p:pic>
      <p:sp>
        <p:nvSpPr>
          <p:cNvPr id="7" name="Rectangle 6"/>
          <p:cNvSpPr/>
          <p:nvPr/>
        </p:nvSpPr>
        <p:spPr>
          <a:xfrm>
            <a:off x="2446801" y="162580"/>
            <a:ext cx="593519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B Titr" pitchFamily="2" charset="-78"/>
              </a:rPr>
              <a:t>دستگاه سل واشر (بانک خون بیمارستان)</a:t>
            </a:r>
          </a:p>
        </p:txBody>
      </p:sp>
      <p:pic>
        <p:nvPicPr>
          <p:cNvPr id="8" name="Picture 7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8568643"/>
      </p:ext>
    </p:extLst>
  </p:cSld>
  <p:clrMapOvr>
    <a:masterClrMapping/>
  </p:clrMapOvr>
  <p:transition spd="slow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photo_2016-09-29_12-02-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26986"/>
            <a:ext cx="8153400" cy="6831014"/>
          </a:xfrm>
        </p:spPr>
      </p:pic>
      <p:sp>
        <p:nvSpPr>
          <p:cNvPr id="7" name="Rectangle 6"/>
          <p:cNvSpPr/>
          <p:nvPr/>
        </p:nvSpPr>
        <p:spPr>
          <a:xfrm>
            <a:off x="152400" y="152400"/>
            <a:ext cx="76961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B Titr" pitchFamily="2" charset="-78"/>
              </a:rPr>
              <a:t>   </a:t>
            </a:r>
            <a:r>
              <a:rPr lang="fa-I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B Titr" pitchFamily="2" charset="-78"/>
              </a:rPr>
              <a:t>دستگاه كواگلومتر آنالايزر (آزمايشگاه اورژانس مركزي)</a:t>
            </a:r>
          </a:p>
        </p:txBody>
      </p:sp>
      <p:pic>
        <p:nvPicPr>
          <p:cNvPr id="8" name="Picture 7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8876304"/>
      </p:ext>
    </p:extLst>
  </p:cSld>
  <p:clrMapOvr>
    <a:masterClrMapping/>
  </p:clrMapOvr>
  <p:transition spd="slow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photo_2016-09-29_12-02-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6987"/>
            <a:ext cx="8118040" cy="6450013"/>
          </a:xfrm>
        </p:spPr>
      </p:pic>
      <p:sp>
        <p:nvSpPr>
          <p:cNvPr id="7" name="Rectangle 6"/>
          <p:cNvSpPr/>
          <p:nvPr/>
        </p:nvSpPr>
        <p:spPr>
          <a:xfrm>
            <a:off x="1219200" y="162580"/>
            <a:ext cx="72390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B Titr" pitchFamily="2" charset="-78"/>
              </a:rPr>
              <a:t>دستگاه كمي لومينسانس (آزمايشگاه ايمونولوژي)</a:t>
            </a:r>
          </a:p>
        </p:txBody>
      </p:sp>
      <p:pic>
        <p:nvPicPr>
          <p:cNvPr id="8" name="Picture 7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1451529"/>
      </p:ext>
    </p:extLst>
  </p:cSld>
  <p:clrMapOvr>
    <a:masterClrMapping/>
  </p:clrMapOvr>
  <p:transition spd="slow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photo_2016-09-29_12-02-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11" y="0"/>
            <a:ext cx="8215489" cy="6858000"/>
          </a:xfrm>
        </p:spPr>
      </p:pic>
      <p:sp>
        <p:nvSpPr>
          <p:cNvPr id="7" name="Rectangle 6"/>
          <p:cNvSpPr/>
          <p:nvPr/>
        </p:nvSpPr>
        <p:spPr>
          <a:xfrm>
            <a:off x="533400" y="0"/>
            <a:ext cx="8153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B Nazanin" pitchFamily="2" charset="-78"/>
              </a:rPr>
              <a:t>    </a:t>
            </a:r>
            <a:r>
              <a:rPr lang="fa-I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B Titr" pitchFamily="2" charset="-78"/>
              </a:rPr>
              <a:t>دستگاه ايمونواسي وايداس (آزمايشگاه اورژانس مرکزی)</a:t>
            </a:r>
          </a:p>
        </p:txBody>
      </p:sp>
      <p:pic>
        <p:nvPicPr>
          <p:cNvPr id="8" name="Picture 7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8536767"/>
      </p:ext>
    </p:extLst>
  </p:cSld>
  <p:clrMapOvr>
    <a:masterClrMapping/>
  </p:clrMapOvr>
  <p:transition spd="slow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hoto_2016-09-29_12-02-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215488" cy="6858000"/>
          </a:xfrm>
        </p:spPr>
      </p:pic>
      <p:sp>
        <p:nvSpPr>
          <p:cNvPr id="5" name="Rectangle 4"/>
          <p:cNvSpPr/>
          <p:nvPr/>
        </p:nvSpPr>
        <p:spPr>
          <a:xfrm>
            <a:off x="1905000" y="309890"/>
            <a:ext cx="377859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B Titr" pitchFamily="2" charset="-78"/>
              </a:rPr>
              <a:t>(آزمایشگاه میکروب شناسی)</a:t>
            </a:r>
          </a:p>
        </p:txBody>
      </p:sp>
      <p:pic>
        <p:nvPicPr>
          <p:cNvPr id="8" name="Picture 7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923337"/>
      </p:ext>
    </p:extLst>
  </p:cSld>
  <p:clrMapOvr>
    <a:masterClrMapping/>
  </p:clrMapOvr>
  <p:transition spd="slow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43000"/>
            <a:ext cx="9220200" cy="899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2286000"/>
            <a:ext cx="8686800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6600" dirty="0">
                <a:solidFill>
                  <a:schemeClr val="bg1"/>
                </a:solidFill>
                <a:cs typeface="B Titr" panose="00000700000000000000" pitchFamily="2" charset="-78"/>
              </a:rPr>
              <a:t>معرفی آزمایشگاه بانک خون بیمارستان امام رضا (ع)</a:t>
            </a:r>
            <a:endParaRPr lang="fa-IR" sz="6600" b="1" dirty="0">
              <a:solidFill>
                <a:schemeClr val="bg1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60660950"/>
      </p:ext>
    </p:extLst>
  </p:cSld>
  <p:clrMapOvr>
    <a:masterClrMapping/>
  </p:clrMapOvr>
  <p:transition spd="slow">
    <p:randomBa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674" t="16667" r="12519" b="7291"/>
          <a:stretch/>
        </p:blipFill>
        <p:spPr>
          <a:xfrm>
            <a:off x="152400" y="228600"/>
            <a:ext cx="86106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32138"/>
      </p:ext>
    </p:extLst>
  </p:cSld>
  <p:clrMapOvr>
    <a:masterClrMapping/>
  </p:clrMapOvr>
  <p:transition spd="slow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1259" t="34374" r="13104" b="30209"/>
          <a:stretch/>
        </p:blipFill>
        <p:spPr>
          <a:xfrm>
            <a:off x="533400" y="457200"/>
            <a:ext cx="7924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95589"/>
      </p:ext>
    </p:extLst>
  </p:cSld>
  <p:clrMapOvr>
    <a:masterClrMapping/>
  </p:clrMapOvr>
  <p:transition spd="slow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075" t="28125" r="12667" b="15625"/>
          <a:stretch/>
        </p:blipFill>
        <p:spPr>
          <a:xfrm>
            <a:off x="685800" y="685800"/>
            <a:ext cx="6477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62572"/>
      </p:ext>
    </p:extLst>
  </p:cSld>
  <p:clrMapOvr>
    <a:masterClrMapping/>
  </p:clrMapOvr>
  <p:transition spd="slow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khrhba.mums.ac.ir/images/khrhba/stories/hos-emamreza91-azemayesh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-76200"/>
            <a:ext cx="9896519" cy="69342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09600" y="2057400"/>
            <a:ext cx="815340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3600" dirty="0">
                <a:solidFill>
                  <a:schemeClr val="bg1"/>
                </a:solidFill>
                <a:cs typeface="B Titr" pitchFamily="2" charset="-78"/>
              </a:rPr>
              <a:t>مجموعه آزمايشگاه هاي </a:t>
            </a:r>
          </a:p>
          <a:p>
            <a:r>
              <a:rPr lang="fa-IR" sz="3600" dirty="0">
                <a:solidFill>
                  <a:schemeClr val="bg1"/>
                </a:solidFill>
                <a:cs typeface="B Titr" pitchFamily="2" charset="-78"/>
              </a:rPr>
              <a:t>مركز آموزشي، پژوهشي و درماني امام رضا (ع)</a:t>
            </a:r>
          </a:p>
        </p:txBody>
      </p:sp>
    </p:spTree>
  </p:cSld>
  <p:clrMapOvr>
    <a:masterClrMapping/>
  </p:clrMapOvr>
  <p:transition spd="slow"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5944" t="22917" r="10762" b="4167"/>
          <a:stretch/>
        </p:blipFill>
        <p:spPr>
          <a:xfrm>
            <a:off x="-152400" y="0"/>
            <a:ext cx="89154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14516"/>
      </p:ext>
    </p:extLst>
  </p:cSld>
  <p:clrMapOvr>
    <a:masterClrMapping/>
  </p:clrMapOvr>
  <p:transition spd="slow"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928669"/>
            <a:ext cx="8572560" cy="5653943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</p:spPr>
        <p:txBody>
          <a:bodyPr/>
          <a:lstStyle/>
          <a:p>
            <a:r>
              <a:rPr lang="fa-IR" dirty="0">
                <a:cs typeface="B Zar" pitchFamily="2" charset="-78"/>
              </a:rPr>
              <a:t>نمايي از نرم افزار هموويژولانس</a:t>
            </a:r>
          </a:p>
        </p:txBody>
      </p:sp>
      <p:pic>
        <p:nvPicPr>
          <p:cNvPr id="5" name="Picture 4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76200"/>
            <a:ext cx="838200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6302227"/>
      </p:ext>
    </p:extLst>
  </p:cSld>
  <p:clrMapOvr>
    <a:masterClrMapping/>
  </p:clrMapOvr>
  <p:transition spd="slow"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6311" t="30208" r="12737" b="13543"/>
          <a:stretch/>
        </p:blipFill>
        <p:spPr>
          <a:xfrm>
            <a:off x="533400" y="990600"/>
            <a:ext cx="6629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22785"/>
      </p:ext>
    </p:extLst>
  </p:cSld>
  <p:clrMapOvr>
    <a:masterClrMapping/>
  </p:clrMapOvr>
  <p:transition spd="slow"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-914400"/>
            <a:ext cx="7403805" cy="2603036"/>
          </a:xfrm>
        </p:spPr>
        <p:txBody>
          <a:bodyPr/>
          <a:lstStyle/>
          <a:p>
            <a:r>
              <a:rPr lang="fa-IR" dirty="0">
                <a:cs typeface="B Titr" pitchFamily="2" charset="-78"/>
              </a:rPr>
              <a:t>اهم اقدامات انجام شده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752600"/>
            <a:ext cx="7708605" cy="4648200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fa-IR" sz="2400" dirty="0">
                <a:solidFill>
                  <a:schemeClr val="tx1"/>
                </a:solidFill>
                <a:cs typeface="B Nazanin" pitchFamily="2" charset="-78"/>
              </a:rPr>
              <a:t>خريد تجهيزات جديد مانند دستگاه سل واشر و ...</a:t>
            </a:r>
          </a:p>
          <a:p>
            <a:pPr>
              <a:buFont typeface="Arial" pitchFamily="34" charset="0"/>
              <a:buChar char="•"/>
            </a:pPr>
            <a:r>
              <a:rPr lang="fa-IR" sz="2400" dirty="0">
                <a:solidFill>
                  <a:schemeClr val="tx1"/>
                </a:solidFill>
                <a:cs typeface="B Nazanin" pitchFamily="2" charset="-78"/>
              </a:rPr>
              <a:t>خريد نرم افزار هموويژولانس ( منحصر بفرد در كشور)</a:t>
            </a:r>
          </a:p>
          <a:p>
            <a:pPr>
              <a:buFont typeface="Arial" pitchFamily="34" charset="0"/>
              <a:buChar char="•"/>
            </a:pPr>
            <a:r>
              <a:rPr lang="fa-IR" sz="2400" dirty="0">
                <a:solidFill>
                  <a:schemeClr val="tx1"/>
                </a:solidFill>
                <a:cs typeface="B Nazanin" pitchFamily="2" charset="-78"/>
              </a:rPr>
              <a:t>خريد معرف هاي گروه هاي خوني فرعي شايع مانند </a:t>
            </a:r>
            <a:r>
              <a:rPr lang="en-US" sz="2400" dirty="0" err="1">
                <a:solidFill>
                  <a:schemeClr val="tx1"/>
                </a:solidFill>
                <a:cs typeface="B Nazanin" pitchFamily="2" charset="-78"/>
              </a:rPr>
              <a:t>Kell</a:t>
            </a:r>
            <a:r>
              <a:rPr lang="fa-IR" sz="2400" dirty="0">
                <a:solidFill>
                  <a:schemeClr val="tx1"/>
                </a:solidFill>
                <a:cs typeface="B Nazanin" pitchFamily="2" charset="-78"/>
              </a:rPr>
              <a:t>، زير گروههاي </a:t>
            </a:r>
            <a:r>
              <a:rPr lang="en-US" sz="2400" dirty="0" err="1">
                <a:solidFill>
                  <a:schemeClr val="tx1"/>
                </a:solidFill>
                <a:cs typeface="B Nazanin" pitchFamily="2" charset="-78"/>
              </a:rPr>
              <a:t>Rh</a:t>
            </a:r>
            <a:r>
              <a:rPr lang="fa-IR" sz="2400" dirty="0">
                <a:solidFill>
                  <a:schemeClr val="tx1"/>
                </a:solidFill>
                <a:cs typeface="B Nazanin" pitchFamily="2" charset="-78"/>
              </a:rPr>
              <a:t> و...</a:t>
            </a:r>
          </a:p>
          <a:p>
            <a:pPr>
              <a:buFont typeface="Arial" pitchFamily="34" charset="0"/>
              <a:buChar char="•"/>
            </a:pPr>
            <a:r>
              <a:rPr lang="fa-IR" sz="2400" dirty="0">
                <a:solidFill>
                  <a:schemeClr val="tx1"/>
                </a:solidFill>
                <a:cs typeface="B Nazanin" pitchFamily="2" charset="-78"/>
              </a:rPr>
              <a:t>اضافه شدن تست هاي جديد مانند اسكرين آنتي بادي</a:t>
            </a:r>
          </a:p>
          <a:p>
            <a:pPr>
              <a:buFont typeface="Arial" pitchFamily="34" charset="0"/>
              <a:buChar char="•"/>
            </a:pPr>
            <a:r>
              <a:rPr lang="fa-IR" sz="2400" dirty="0">
                <a:solidFill>
                  <a:schemeClr val="tx1"/>
                </a:solidFill>
                <a:cs typeface="B Nazanin" pitchFamily="2" charset="-78"/>
              </a:rPr>
              <a:t>شركت در برنامه هاي كنترل كيفي خارجي</a:t>
            </a:r>
          </a:p>
          <a:p>
            <a:pPr>
              <a:buFont typeface="Arial" pitchFamily="34" charset="0"/>
              <a:buChar char="•"/>
            </a:pPr>
            <a:r>
              <a:rPr lang="fa-IR" sz="2400" dirty="0">
                <a:solidFill>
                  <a:schemeClr val="tx1"/>
                </a:solidFill>
                <a:cs typeface="B Nazanin" pitchFamily="2" charset="-78"/>
              </a:rPr>
              <a:t>استفاده از متد هاي جديد و همگام با بانك خون هاي روز دنيا</a:t>
            </a:r>
          </a:p>
          <a:p>
            <a:pPr>
              <a:buFont typeface="Arial" pitchFamily="34" charset="0"/>
              <a:buChar char="•"/>
            </a:pPr>
            <a:r>
              <a:rPr lang="fa-IR" sz="2400" dirty="0">
                <a:solidFill>
                  <a:schemeClr val="tx1"/>
                </a:solidFill>
                <a:cs typeface="B Nazanin" pitchFamily="2" charset="-78"/>
              </a:rPr>
              <a:t>ساخت محلول </a:t>
            </a:r>
            <a:r>
              <a:rPr lang="en-US" sz="2400" dirty="0">
                <a:solidFill>
                  <a:schemeClr val="tx1"/>
                </a:solidFill>
                <a:cs typeface="B Nazanin" pitchFamily="2" charset="-78"/>
              </a:rPr>
              <a:t>LISS</a:t>
            </a:r>
            <a:r>
              <a:rPr lang="fa-IR" sz="2400" dirty="0">
                <a:solidFill>
                  <a:schemeClr val="tx1"/>
                </a:solidFill>
                <a:cs typeface="B Nazanin" pitchFamily="2" charset="-78"/>
              </a:rPr>
              <a:t>، چك سل، تكنيك </a:t>
            </a:r>
            <a:r>
              <a:rPr lang="en-US" sz="2400" dirty="0">
                <a:solidFill>
                  <a:schemeClr val="tx1"/>
                </a:solidFill>
                <a:cs typeface="B Nazanin" pitchFamily="2" charset="-78"/>
              </a:rPr>
              <a:t>Elution Absorption</a:t>
            </a:r>
            <a:r>
              <a:rPr lang="fa-IR" sz="2400" dirty="0">
                <a:solidFill>
                  <a:schemeClr val="tx1"/>
                </a:solidFill>
                <a:cs typeface="B Nazanin" pitchFamily="2" charset="-78"/>
              </a:rPr>
              <a:t> و ...</a:t>
            </a:r>
          </a:p>
          <a:p>
            <a:pPr>
              <a:buFont typeface="Arial" pitchFamily="34" charset="0"/>
              <a:buChar char="•"/>
            </a:pPr>
            <a:r>
              <a:rPr lang="fa-IR" sz="2400" dirty="0">
                <a:solidFill>
                  <a:schemeClr val="tx1"/>
                </a:solidFill>
                <a:cs typeface="B Nazanin" pitchFamily="2" charset="-78"/>
              </a:rPr>
              <a:t>استفاده از سيستم </a:t>
            </a:r>
            <a:r>
              <a:rPr lang="en-US" sz="2400" dirty="0">
                <a:solidFill>
                  <a:schemeClr val="tx1"/>
                </a:solidFill>
                <a:cs typeface="B Nazanin" pitchFamily="2" charset="-78"/>
              </a:rPr>
              <a:t>PTS</a:t>
            </a:r>
            <a:endParaRPr lang="fa-IR" sz="2400" dirty="0">
              <a:solidFill>
                <a:schemeClr val="tx1"/>
              </a:solidFill>
              <a:cs typeface="B Nazanin" pitchFamily="2" charset="-78"/>
            </a:endParaRPr>
          </a:p>
          <a:p>
            <a:pPr>
              <a:buFont typeface="Arial" pitchFamily="34" charset="0"/>
              <a:buChar char="•"/>
            </a:pPr>
            <a:r>
              <a:rPr lang="fa-IR" sz="2400" dirty="0">
                <a:solidFill>
                  <a:schemeClr val="tx1"/>
                </a:solidFill>
                <a:cs typeface="B Nazanin" pitchFamily="2" charset="-78"/>
              </a:rPr>
              <a:t>فعالسازي تست پانل سل ( تعيين هويت نوع آنتي بادي در فرد)</a:t>
            </a:r>
          </a:p>
          <a:p>
            <a:pPr>
              <a:buFont typeface="Arial" pitchFamily="34" charset="0"/>
              <a:buChar char="•"/>
            </a:pPr>
            <a:endParaRPr lang="fa-IR" sz="2400" dirty="0">
              <a:solidFill>
                <a:schemeClr val="tx1"/>
              </a:solidFill>
              <a:cs typeface="B Nazanin" pitchFamily="2" charset="-78"/>
            </a:endParaRPr>
          </a:p>
          <a:p>
            <a:pPr>
              <a:buFont typeface="Arial" pitchFamily="34" charset="0"/>
              <a:buChar char="•"/>
            </a:pPr>
            <a:endParaRPr lang="fa-IR" sz="2400" dirty="0">
              <a:solidFill>
                <a:schemeClr val="tx1"/>
              </a:solidFill>
              <a:cs typeface="B Nazanin" pitchFamily="2" charset="-78"/>
            </a:endParaRPr>
          </a:p>
        </p:txBody>
      </p:sp>
      <p:pic>
        <p:nvPicPr>
          <p:cNvPr id="4" name="Picture 3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>
                <a:cs typeface="B Titr" pitchFamily="2" charset="-78"/>
              </a:rPr>
              <a:t>برنامه هاي در دست اقدام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828800"/>
            <a:ext cx="6347714" cy="3880773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fa-IR" sz="2400" dirty="0">
                <a:cs typeface="B Nazanin" pitchFamily="2" charset="-78"/>
              </a:rPr>
              <a:t>مجهز كردن بانك خون و آزمايشگاه به سيستم سامايش</a:t>
            </a:r>
          </a:p>
          <a:p>
            <a:pPr>
              <a:buFont typeface="Arial" pitchFamily="34" charset="0"/>
              <a:buChar char="•"/>
            </a:pPr>
            <a:r>
              <a:rPr lang="fa-IR" sz="2400" dirty="0">
                <a:cs typeface="B Nazanin" pitchFamily="2" charset="-78"/>
              </a:rPr>
              <a:t>خريد تجهيزات جديد و جايگزين نمودن آن با تجهيزات فرسوده</a:t>
            </a:r>
          </a:p>
          <a:p>
            <a:pPr>
              <a:buFont typeface="Arial" pitchFamily="34" charset="0"/>
              <a:buChar char="•"/>
            </a:pPr>
            <a:r>
              <a:rPr lang="fa-IR" sz="2400" dirty="0">
                <a:cs typeface="B Nazanin" pitchFamily="2" charset="-78"/>
              </a:rPr>
              <a:t>انجام تكنيك هاي جديد مانند كراس مچ ژل داكت( در دست تحقيق)</a:t>
            </a:r>
          </a:p>
          <a:p>
            <a:pPr>
              <a:buFont typeface="Arial" pitchFamily="34" charset="0"/>
              <a:buChar char="•"/>
            </a:pPr>
            <a:r>
              <a:rPr lang="fa-IR" sz="2400" dirty="0">
                <a:cs typeface="B Nazanin" pitchFamily="2" charset="-78"/>
              </a:rPr>
              <a:t>خريد دستگاه تعيين گروه خون و كراس مچ</a:t>
            </a:r>
          </a:p>
        </p:txBody>
      </p:sp>
      <p:pic>
        <p:nvPicPr>
          <p:cNvPr id="4" name="Picture 3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4" y="314305"/>
            <a:ext cx="7507706" cy="5238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71600"/>
            <a:ext cx="3429000" cy="5029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71600"/>
            <a:ext cx="3184071" cy="5029200"/>
          </a:xfrm>
          <a:prstGeom prst="rect">
            <a:avLst/>
          </a:prstGeom>
        </p:spPr>
      </p:pic>
      <p:pic>
        <p:nvPicPr>
          <p:cNvPr id="5" name="Picture 4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231779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28738"/>
            <a:ext cx="8536725" cy="476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81000"/>
            <a:ext cx="701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\\irh-e33102\دستورالعمل هاي واحد بانك خون\20171120_163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755" y="1447800"/>
            <a:ext cx="8176845" cy="4953000"/>
          </a:xfrm>
          <a:prstGeom prst="rect">
            <a:avLst/>
          </a:prstGeom>
          <a:noFill/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0"/>
            <a:ext cx="7696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apture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168" y="1562064"/>
            <a:ext cx="8839232" cy="4901801"/>
          </a:xfrm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4800"/>
            <a:ext cx="78390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557460"/>
      </p:ext>
    </p:extLst>
  </p:cSld>
  <p:clrMapOvr>
    <a:masterClrMapping/>
  </p:clrMapOvr>
  <p:transition spd="slow"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62025"/>
            <a:ext cx="8201675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7380" y="309170"/>
            <a:ext cx="7712220" cy="6528048"/>
          </a:xfrm>
          <a:prstGeom prst="rect">
            <a:avLst/>
          </a:prstGeom>
        </p:spPr>
      </p:pic>
      <p:pic>
        <p:nvPicPr>
          <p:cNvPr id="5" name="Picture 4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781800" y="2895600"/>
            <a:ext cx="1219200" cy="1711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239000" y="2590800"/>
            <a:ext cx="304800" cy="228600"/>
          </a:xfrm>
          <a:prstGeom prst="rect">
            <a:avLst/>
          </a:prstGeom>
          <a:solidFill>
            <a:srgbClr val="C2D8FF"/>
          </a:solidFill>
          <a:ln w="38100">
            <a:solidFill>
              <a:srgbClr val="C2D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97693"/>
      </p:ext>
    </p:extLst>
  </p:cSld>
  <p:clrMapOvr>
    <a:masterClrMapping/>
  </p:clrMapOvr>
  <p:transition spd="slow">
    <p:wipe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025" y="228600"/>
            <a:ext cx="75723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0600"/>
            <a:ext cx="4036232" cy="554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914400"/>
            <a:ext cx="3810000" cy="56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7715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933450"/>
            <a:ext cx="4000500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942975"/>
            <a:ext cx="36576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77819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326" y="1085850"/>
            <a:ext cx="8265474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28600"/>
            <a:ext cx="74676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762000"/>
            <a:ext cx="4667250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457200"/>
            <a:ext cx="4495800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609600"/>
            <a:ext cx="4419600" cy="610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609600"/>
            <a:ext cx="4958440" cy="575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62000"/>
            <a:ext cx="8267700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76200"/>
            <a:ext cx="838200" cy="838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0" y="381000"/>
            <a:ext cx="7486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838200"/>
            <a:ext cx="3762375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4858" y="1447800"/>
            <a:ext cx="6305142" cy="427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46760"/>
          </a:xfrm>
        </p:spPr>
        <p:txBody>
          <a:bodyPr>
            <a:normAutofit/>
          </a:bodyPr>
          <a:lstStyle/>
          <a:p>
            <a:pPr algn="ctr"/>
            <a:endParaRPr lang="fa-IR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B Titr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7239000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fa-IR" sz="2800" dirty="0">
                <a:cs typeface="B Nazanin" pitchFamily="2" charset="-78"/>
              </a:rPr>
              <a:t>در حال حاضر بیش از 200 نوع آزمایش در آزمایشگاه قابل انجام است و در سالهای اخیر موارد زیر به آن افزوده شده است.</a:t>
            </a:r>
            <a:endParaRPr lang="en-US" sz="2800" dirty="0">
              <a:cs typeface="B Nazanin" pitchFamily="2" charset="-78"/>
            </a:endParaRPr>
          </a:p>
          <a:p>
            <a:pPr algn="just">
              <a:buFont typeface="Wingdings" pitchFamily="2" charset="2"/>
              <a:buChar char="v"/>
            </a:pPr>
            <a:r>
              <a:rPr lang="fa-IR" sz="2800" dirty="0">
                <a:cs typeface="B Nazanin" pitchFamily="2" charset="-78"/>
              </a:rPr>
              <a:t>افزایش بیـش از 25 عنوان آزمایـش به لیست آزمایشـهاي اورژانس که تـعداد آزمایشهاي اورژانسی قابـل انجام در این مرکز را بـه بیـش از 75آزمایش رسانده است. </a:t>
            </a:r>
          </a:p>
          <a:p>
            <a:pPr algn="just">
              <a:buFont typeface="Wingdings" pitchFamily="2" charset="2"/>
              <a:buChar char="v"/>
            </a:pPr>
            <a:r>
              <a:rPr lang="fa-IR" sz="2800" dirty="0">
                <a:cs typeface="B Nazanin" pitchFamily="2" charset="-78"/>
              </a:rPr>
              <a:t>راه اندازي بيش از 80 آزمایــش جـدید در مجــموعه آزمایشگاه های تخصصی</a:t>
            </a:r>
          </a:p>
          <a:p>
            <a:pPr algn="just">
              <a:buFont typeface="Wingdings" pitchFamily="2" charset="2"/>
              <a:buChar char="v"/>
            </a:pPr>
            <a:r>
              <a:rPr lang="fa-IR" sz="2800" dirty="0">
                <a:cs typeface="B Nazanin" pitchFamily="2" charset="-78"/>
              </a:rPr>
              <a:t> راه انــدازی تست های تــروپونین،پروكلسيتونين </a:t>
            </a:r>
            <a:r>
              <a:rPr lang="en-US" sz="2800" dirty="0">
                <a:cs typeface="B Nazanin" pitchFamily="2" charset="-78"/>
              </a:rPr>
              <a:t>D-Dimer</a:t>
            </a:r>
            <a:r>
              <a:rPr lang="fa-IR" sz="2800" dirty="0">
                <a:cs typeface="B Nazanin" pitchFamily="2" charset="-78"/>
              </a:rPr>
              <a:t> ؛</a:t>
            </a:r>
            <a:r>
              <a:rPr lang="en-US" sz="2800" dirty="0" err="1">
                <a:cs typeface="B Nazanin" pitchFamily="2" charset="-78"/>
              </a:rPr>
              <a:t>ProBNP</a:t>
            </a:r>
            <a:r>
              <a:rPr lang="fa-IR" sz="2800" dirty="0">
                <a:cs typeface="B Nazanin" pitchFamily="2" charset="-78"/>
              </a:rPr>
              <a:t> و </a:t>
            </a:r>
            <a:r>
              <a:rPr lang="en-US" sz="2800" dirty="0">
                <a:cs typeface="B Nazanin" pitchFamily="2" charset="-78"/>
              </a:rPr>
              <a:t>BHCG</a:t>
            </a:r>
            <a:r>
              <a:rPr lang="fa-IR" sz="2800" dirty="0">
                <a:cs typeface="B Nazanin" pitchFamily="2" charset="-78"/>
              </a:rPr>
              <a:t> به روش</a:t>
            </a:r>
            <a:r>
              <a:rPr lang="en-US" sz="2800" dirty="0">
                <a:cs typeface="B Nazanin" pitchFamily="2" charset="-78"/>
              </a:rPr>
              <a:t> </a:t>
            </a:r>
            <a:r>
              <a:rPr lang="fa-IR" sz="2800" dirty="0">
                <a:cs typeface="B Nazanin" pitchFamily="2" charset="-78"/>
              </a:rPr>
              <a:t>کمی در آزمایشگاه های اورژانس </a:t>
            </a:r>
          </a:p>
          <a:p>
            <a:pPr algn="just">
              <a:buFont typeface="Wingdings" pitchFamily="2" charset="2"/>
              <a:buChar char="v"/>
            </a:pPr>
            <a:endParaRPr lang="fa-IR" sz="2800" dirty="0">
              <a:cs typeface="B Nazanin" pitchFamily="2" charset="-78"/>
            </a:endParaRPr>
          </a:p>
          <a:p>
            <a:pPr algn="just">
              <a:buFont typeface="Wingdings" pitchFamily="2" charset="2"/>
              <a:buChar char="v"/>
            </a:pPr>
            <a:endParaRPr lang="fa-IR" sz="2800" dirty="0">
              <a:cs typeface="B Nazanin" pitchFamily="2" charset="-78"/>
            </a:endParaRPr>
          </a:p>
          <a:p>
            <a:endParaRPr lang="en-US" dirty="0"/>
          </a:p>
        </p:txBody>
      </p:sp>
      <p:pic>
        <p:nvPicPr>
          <p:cNvPr id="10" name="Picture 9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946000"/>
      </p:ext>
    </p:extLst>
  </p:cSld>
  <p:clrMapOvr>
    <a:masterClrMapping/>
  </p:clrMapOvr>
  <p:transition spd="slow">
    <p:wipe dir="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76295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5462" y="2465389"/>
            <a:ext cx="4787161" cy="36306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500000">
            <a:off x="4530002" y="2044162"/>
            <a:ext cx="4051773" cy="3919537"/>
          </a:xfrm>
          <a:prstGeom prst="rect">
            <a:avLst/>
          </a:prstGeom>
        </p:spPr>
      </p:pic>
      <p:pic>
        <p:nvPicPr>
          <p:cNvPr id="7" name="Picture 6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675" y="381000"/>
            <a:ext cx="77057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962025"/>
            <a:ext cx="441960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762000"/>
            <a:ext cx="4095750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609600"/>
            <a:ext cx="6870405" cy="2895600"/>
          </a:xfrm>
        </p:spPr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Titr" panose="00000700000000000000" pitchFamily="2" charset="-78"/>
              </a:rPr>
              <a:t>معرفی تست های قابل انجام درآزمایشگاه خون شناسی بیمارستان امام رضا (ع)</a:t>
            </a:r>
            <a:endParaRPr lang="en-US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309696"/>
      </p:ext>
    </p:extLst>
  </p:cSld>
  <p:clrMapOvr>
    <a:masterClrMapping/>
  </p:clrMapOvr>
  <p:transition spd="slow">
    <p:wipe dir="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394" t="14584" r="13937" b="7671"/>
          <a:stretch/>
        </p:blipFill>
        <p:spPr>
          <a:xfrm>
            <a:off x="0" y="119342"/>
            <a:ext cx="8875212" cy="655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64667"/>
      </p:ext>
    </p:extLst>
  </p:cSld>
  <p:clrMapOvr>
    <a:masterClrMapping/>
  </p:clrMapOvr>
  <p:transition spd="slow">
    <p:wipe dir="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0454" t="33332" r="15080" b="46877"/>
          <a:stretch/>
        </p:blipFill>
        <p:spPr>
          <a:xfrm>
            <a:off x="228600" y="685800"/>
            <a:ext cx="7696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68743"/>
      </p:ext>
    </p:extLst>
  </p:cSld>
  <p:clrMapOvr>
    <a:masterClrMapping/>
  </p:clrMapOvr>
  <p:transition spd="slow">
    <p:wipe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6311" t="34375" r="19765" b="10416"/>
          <a:stretch/>
        </p:blipFill>
        <p:spPr>
          <a:xfrm>
            <a:off x="-76200" y="304800"/>
            <a:ext cx="89154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68290"/>
      </p:ext>
    </p:extLst>
  </p:cSld>
  <p:clrMapOvr>
    <a:masterClrMapping/>
  </p:clrMapOvr>
  <p:transition spd="slow">
    <p:wipe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F4235-EEF1-4F02-8D7E-DE6DF9E96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a-IR" dirty="0"/>
              <a:t>سایر ویژگی ها، کتابچه های تهیه شده و دسترس و کنترل کیفی آزمایشگاه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90A4D-F068-47DA-9FB7-3CAED05C20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8662"/>
      </p:ext>
    </p:extLst>
  </p:cSld>
  <p:clrMapOvr>
    <a:masterClrMapping/>
  </p:clrMapOvr>
  <p:transition spd="slow">
    <p:wipe dir="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6347713" cy="1320800"/>
          </a:xfrm>
        </p:spPr>
        <p:txBody>
          <a:bodyPr>
            <a:normAutofit fontScale="90000"/>
          </a:bodyPr>
          <a:lstStyle/>
          <a:p>
            <a:pPr algn="r"/>
            <a:r>
              <a:rPr lang="fa-IR" dirty="0">
                <a:cs typeface="B Titr" panose="00000700000000000000" pitchFamily="2" charset="-78"/>
              </a:rPr>
              <a:t>و-1-1) مدیریت نمونه های آزمایشگاه</a:t>
            </a:r>
            <a:br>
              <a:rPr lang="fa-IR" dirty="0">
                <a:cs typeface="B Titr" panose="00000700000000000000" pitchFamily="2" charset="-78"/>
              </a:rPr>
            </a:br>
            <a:br>
              <a:rPr lang="fa-IR" dirty="0">
                <a:cs typeface="B Titr" panose="00000700000000000000" pitchFamily="2" charset="-78"/>
              </a:rPr>
            </a:br>
            <a:r>
              <a:rPr lang="fa-IR" sz="2200" dirty="0">
                <a:solidFill>
                  <a:srgbClr val="FF0000"/>
                </a:solidFill>
                <a:cs typeface="B Titr" panose="00000700000000000000" pitchFamily="2" charset="-78"/>
              </a:rPr>
              <a:t>سنجه 1 : فهرست آزمایش های مستلزم ناشتایی و سایر آمادگی ها</a:t>
            </a:r>
            <a:br>
              <a:rPr lang="fa-IR" dirty="0">
                <a:solidFill>
                  <a:srgbClr val="FF0000"/>
                </a:solidFill>
              </a:rPr>
            </a:br>
            <a:endParaRPr lang="fa-IR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10200" y="2057401"/>
            <a:ext cx="2739529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2133600"/>
            <a:ext cx="4724400" cy="3657600"/>
          </a:xfrm>
          <a:prstGeom prst="rect">
            <a:avLst/>
          </a:prstGeom>
        </p:spPr>
      </p:pic>
      <p:pic>
        <p:nvPicPr>
          <p:cNvPr id="6" name="Picture 5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4655854"/>
      </p:ext>
    </p:extLst>
  </p:cSld>
  <p:clrMapOvr>
    <a:masterClrMapping/>
  </p:clrMapOvr>
  <p:transition spd="slow">
    <p:wipe dir="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3200" dirty="0">
                <a:cs typeface="B Titr" panose="00000700000000000000" pitchFamily="2" charset="-78"/>
              </a:rPr>
              <a:t>و-1-1 )</a:t>
            </a:r>
            <a:br>
              <a:rPr lang="fa-IR" sz="2000" dirty="0">
                <a:solidFill>
                  <a:srgbClr val="FF0000"/>
                </a:solidFill>
                <a:cs typeface="B Titr" panose="00000700000000000000" pitchFamily="2" charset="-78"/>
              </a:rPr>
            </a:br>
            <a:br>
              <a:rPr lang="fa-IR" sz="2000" dirty="0">
                <a:solidFill>
                  <a:srgbClr val="FF0000"/>
                </a:solidFill>
                <a:cs typeface="B Titr" panose="00000700000000000000" pitchFamily="2" charset="-78"/>
              </a:rPr>
            </a:br>
            <a:r>
              <a:rPr lang="fa-IR" sz="2000" dirty="0">
                <a:solidFill>
                  <a:srgbClr val="FF0000"/>
                </a:solidFill>
                <a:cs typeface="B Titr" panose="00000700000000000000" pitchFamily="2" charset="-78"/>
              </a:rPr>
              <a:t>سنجه 2 : مدت پایداری انواع نمونه ها تا زمان انجام آزمایش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15717" y="2083579"/>
            <a:ext cx="2708101" cy="3881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9800" y="2971800"/>
            <a:ext cx="2615718" cy="37181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840000">
            <a:off x="652132" y="2113274"/>
            <a:ext cx="2611480" cy="3822048"/>
          </a:xfrm>
          <a:prstGeom prst="rect">
            <a:avLst/>
          </a:prstGeom>
        </p:spPr>
      </p:pic>
      <p:pic>
        <p:nvPicPr>
          <p:cNvPr id="7" name="Picture 6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8721239"/>
      </p:ext>
    </p:extLst>
  </p:cSld>
  <p:clrMapOvr>
    <a:masterClrMapping/>
  </p:clrMapOvr>
  <p:transition spd="slow">
    <p:wipe dir="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3200" dirty="0">
                <a:cs typeface="B Titr" panose="00000700000000000000" pitchFamily="2" charset="-78"/>
              </a:rPr>
              <a:t>و-1-1) </a:t>
            </a:r>
            <a:br>
              <a:rPr lang="fa-IR" sz="2000" dirty="0">
                <a:cs typeface="B Titr" panose="00000700000000000000" pitchFamily="2" charset="-78"/>
              </a:rPr>
            </a:br>
            <a:br>
              <a:rPr lang="fa-IR" sz="2000" dirty="0">
                <a:cs typeface="B Titr" panose="00000700000000000000" pitchFamily="2" charset="-78"/>
              </a:rPr>
            </a:br>
            <a:r>
              <a:rPr lang="fa-IR" sz="2000" dirty="0">
                <a:solidFill>
                  <a:srgbClr val="FF0000"/>
                </a:solidFill>
                <a:cs typeface="B Titr" panose="00000700000000000000" pitchFamily="2" charset="-78"/>
              </a:rPr>
              <a:t>سنجه 3 : برچسب روی ظروف حاوی نمونه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47800" y="2286000"/>
            <a:ext cx="5177387" cy="3881437"/>
          </a:xfrm>
          <a:prstGeom prst="rect">
            <a:avLst/>
          </a:prstGeom>
        </p:spPr>
      </p:pic>
      <p:pic>
        <p:nvPicPr>
          <p:cNvPr id="5" name="Picture 4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8713019"/>
      </p:ext>
    </p:extLst>
  </p:cSld>
  <p:clrMapOvr>
    <a:masterClrMapping/>
  </p:clrMapOvr>
  <p:transition spd="slow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B Titr" pitchFamily="2" charset="-78"/>
              </a:rPr>
              <a:t>ساير فعاليتهای اخیر              </a:t>
            </a:r>
            <a:endParaRPr lang="en-US" dirty="0"/>
          </a:p>
        </p:txBody>
      </p:sp>
      <p:pic>
        <p:nvPicPr>
          <p:cNvPr id="4" name="Picture 3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4800" y="1600200"/>
            <a:ext cx="76200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fa-IR" sz="2800" dirty="0">
                <a:latin typeface="Times New Roman" pitchFamily="18" charset="0"/>
                <a:cs typeface="B Nazanin" pitchFamily="2" charset="-78"/>
              </a:rPr>
              <a:t>تهـیه محـلول </a:t>
            </a:r>
            <a:r>
              <a:rPr lang="en-US" sz="2800" dirty="0">
                <a:latin typeface="Times New Roman" pitchFamily="18" charset="0"/>
                <a:cs typeface="B Nazanin" pitchFamily="2" charset="-78"/>
              </a:rPr>
              <a:t> LISS</a:t>
            </a:r>
            <a:r>
              <a:rPr lang="fa-IR" sz="2800" dirty="0">
                <a:latin typeface="Times New Roman" pitchFamily="18" charset="0"/>
                <a:cs typeface="B Nazanin" pitchFamily="2" charset="-78"/>
              </a:rPr>
              <a:t>در بانـک خون بیـــمارستان توسـط کارشناسان آزمایشــگاه جهت تسـریع در رونـد انجام تست سازگـاری کراس مچ و کاهش زمان انجام این آزمایش از 2ساعت به حدود 30 دقیقه در موارد درخواست اورژانسی</a:t>
            </a:r>
            <a:endParaRPr lang="en-US" sz="2800" dirty="0">
              <a:latin typeface="Times New Roman" pitchFamily="18" charset="0"/>
              <a:cs typeface="B Nazanin" pitchFamily="2" charset="-78"/>
            </a:endParaRPr>
          </a:p>
          <a:p>
            <a:pPr algn="just">
              <a:buFont typeface="Wingdings" pitchFamily="2" charset="2"/>
              <a:buChar char="v"/>
            </a:pPr>
            <a:r>
              <a:rPr lang="fa-IR" sz="2800" dirty="0">
                <a:latin typeface="Times New Roman" pitchFamily="18" charset="0"/>
                <a:cs typeface="B Nazanin" pitchFamily="2" charset="-78"/>
              </a:rPr>
              <a:t>راه اندازي كشت سل</a:t>
            </a:r>
            <a:endParaRPr lang="en-US" sz="2800" dirty="0">
              <a:latin typeface="Times New Roman" pitchFamily="18" charset="0"/>
              <a:cs typeface="B Nazanin" pitchFamily="2" charset="-78"/>
            </a:endParaRPr>
          </a:p>
          <a:p>
            <a:pPr algn="just">
              <a:buFont typeface="Wingdings" pitchFamily="2" charset="2"/>
              <a:buChar char="v"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3962400"/>
            <a:ext cx="7010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fa-IR" sz="2800" dirty="0">
                <a:latin typeface="Times New Roman" pitchFamily="18" charset="0"/>
                <a:cs typeface="B Nazanin" pitchFamily="2" charset="-78"/>
              </a:rPr>
              <a:t>برون سپاري نمونه گيري آزمايشگاه مركزي</a:t>
            </a:r>
            <a:endParaRPr lang="en-US" sz="2800" dirty="0">
              <a:latin typeface="Times New Roman" pitchFamily="18" charset="0"/>
              <a:cs typeface="B Nazanin" pitchFamily="2" charset="-78"/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4724400"/>
            <a:ext cx="73914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fa-IR" sz="2800" dirty="0">
                <a:latin typeface="Times New Roman" pitchFamily="18" charset="0"/>
                <a:cs typeface="B Nazanin" pitchFamily="2" charset="-78"/>
              </a:rPr>
              <a:t>انعقاد قرارداد خريد نرم افزار هموويژولانس و آماده شدن زير ساخت ها جهت استقرار نظام هموويژولانس از ابتداي سال 95.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612830"/>
      </p:ext>
    </p:extLst>
  </p:cSld>
  <p:clrMapOvr>
    <a:masterClrMapping/>
  </p:clrMapOvr>
  <p:transition spd="slow">
    <p:wipe dir="d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6347713" cy="1320800"/>
          </a:xfrm>
        </p:spPr>
        <p:txBody>
          <a:bodyPr>
            <a:normAutofit/>
          </a:bodyPr>
          <a:lstStyle/>
          <a:p>
            <a:pPr algn="r"/>
            <a:r>
              <a:rPr lang="fa-IR" sz="2800" dirty="0">
                <a:solidFill>
                  <a:srgbClr val="00B0F0"/>
                </a:solidFill>
                <a:cs typeface="B Titr" panose="00000700000000000000" pitchFamily="2" charset="-78"/>
              </a:rPr>
              <a:t>و-1-2 )</a:t>
            </a:r>
            <a:br>
              <a:rPr lang="fa-IR" sz="2000" dirty="0">
                <a:solidFill>
                  <a:srgbClr val="00B0F0"/>
                </a:solidFill>
                <a:cs typeface="B Titr" panose="00000700000000000000" pitchFamily="2" charset="-78"/>
              </a:rPr>
            </a:br>
            <a:br>
              <a:rPr lang="fa-IR" sz="2000" dirty="0">
                <a:solidFill>
                  <a:srgbClr val="00B0F0"/>
                </a:solidFill>
                <a:cs typeface="B Titr" panose="00000700000000000000" pitchFamily="2" charset="-78"/>
              </a:rPr>
            </a:br>
            <a:r>
              <a:rPr lang="fa-IR" sz="2000" dirty="0">
                <a:solidFill>
                  <a:srgbClr val="00B0F0"/>
                </a:solidFill>
                <a:cs typeface="B Titr" panose="00000700000000000000" pitchFamily="2" charset="-78"/>
              </a:rPr>
              <a:t>سنجه 1 : فهرست آزمایش های فعال و ارجاعی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2895600"/>
            <a:ext cx="2722120" cy="38814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5600" y="1854200"/>
            <a:ext cx="4652277" cy="3429000"/>
          </a:xfrm>
          <a:prstGeom prst="rect">
            <a:avLst/>
          </a:prstGeom>
        </p:spPr>
      </p:pic>
      <p:pic>
        <p:nvPicPr>
          <p:cNvPr id="5" name="Picture 4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9112048"/>
      </p:ext>
    </p:extLst>
  </p:cSld>
  <p:clrMapOvr>
    <a:masterClrMapping/>
  </p:clrMapOvr>
  <p:transition spd="slow">
    <p:wipe dir="d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2800" dirty="0">
                <a:solidFill>
                  <a:srgbClr val="00B0F0"/>
                </a:solidFill>
                <a:cs typeface="B Titr" panose="00000700000000000000" pitchFamily="2" charset="-78"/>
              </a:rPr>
              <a:t>و-1-2 )</a:t>
            </a:r>
            <a:br>
              <a:rPr lang="fa-IR" sz="2000" dirty="0">
                <a:solidFill>
                  <a:srgbClr val="00B0F0"/>
                </a:solidFill>
                <a:cs typeface="B Titr" panose="00000700000000000000" pitchFamily="2" charset="-78"/>
              </a:rPr>
            </a:br>
            <a:br>
              <a:rPr lang="fa-IR" sz="2000" dirty="0">
                <a:solidFill>
                  <a:srgbClr val="00B0F0"/>
                </a:solidFill>
                <a:cs typeface="B Titr" panose="00000700000000000000" pitchFamily="2" charset="-78"/>
              </a:rPr>
            </a:br>
            <a:r>
              <a:rPr lang="fa-IR" sz="2000" dirty="0">
                <a:solidFill>
                  <a:srgbClr val="00B0F0"/>
                </a:solidFill>
                <a:cs typeface="B Titr" panose="00000700000000000000" pitchFamily="2" charset="-78"/>
              </a:rPr>
              <a:t>سنجه 2 : ملاک انتخاب آزمایشگاه طرف قرار داد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9" y="2160588"/>
            <a:ext cx="6202355" cy="3881437"/>
          </a:xfrm>
        </p:spPr>
      </p:pic>
      <p:pic>
        <p:nvPicPr>
          <p:cNvPr id="5" name="Picture 4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9692622"/>
      </p:ext>
    </p:extLst>
  </p:cSld>
  <p:clrMapOvr>
    <a:masterClrMapping/>
  </p:clrMapOvr>
  <p:transition spd="slow">
    <p:wipe dir="d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475" y="457200"/>
            <a:ext cx="6347713" cy="1320800"/>
          </a:xfrm>
        </p:spPr>
        <p:txBody>
          <a:bodyPr>
            <a:normAutofit/>
          </a:bodyPr>
          <a:lstStyle/>
          <a:p>
            <a:pPr algn="r"/>
            <a:r>
              <a:rPr lang="fa-IR" sz="2800" dirty="0">
                <a:solidFill>
                  <a:srgbClr val="00B0F0"/>
                </a:solidFill>
                <a:cs typeface="B Titr" panose="00000700000000000000" pitchFamily="2" charset="-78"/>
              </a:rPr>
              <a:t>و-1-2 )</a:t>
            </a:r>
            <a:br>
              <a:rPr lang="fa-IR" sz="2000" dirty="0">
                <a:solidFill>
                  <a:srgbClr val="00B0F0"/>
                </a:solidFill>
                <a:cs typeface="B Titr" panose="00000700000000000000" pitchFamily="2" charset="-78"/>
              </a:rPr>
            </a:br>
            <a:br>
              <a:rPr lang="fa-IR" sz="2000" dirty="0">
                <a:solidFill>
                  <a:srgbClr val="00B0F0"/>
                </a:solidFill>
                <a:cs typeface="B Titr" panose="00000700000000000000" pitchFamily="2" charset="-78"/>
              </a:rPr>
            </a:br>
            <a:r>
              <a:rPr lang="fa-IR" sz="2000" dirty="0">
                <a:solidFill>
                  <a:srgbClr val="00B0F0"/>
                </a:solidFill>
                <a:cs typeface="B Titr" panose="00000700000000000000" pitchFamily="2" charset="-78"/>
              </a:rPr>
              <a:t>سنجه 4 : قرارداد مشخص با آزمایشگاه ارجاع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91000" y="2133600"/>
            <a:ext cx="2693333" cy="3881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2222910"/>
            <a:ext cx="2538532" cy="3792127"/>
          </a:xfrm>
          <a:prstGeom prst="rect">
            <a:avLst/>
          </a:prstGeom>
        </p:spPr>
      </p:pic>
      <p:pic>
        <p:nvPicPr>
          <p:cNvPr id="6" name="Picture 5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6724005"/>
      </p:ext>
    </p:extLst>
  </p:cSld>
  <p:clrMapOvr>
    <a:masterClrMapping/>
  </p:clrMapOvr>
  <p:transition spd="slow">
    <p:wipe dir="d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949" y="609600"/>
            <a:ext cx="6347713" cy="1701800"/>
          </a:xfrm>
        </p:spPr>
        <p:txBody>
          <a:bodyPr>
            <a:normAutofit/>
          </a:bodyPr>
          <a:lstStyle/>
          <a:p>
            <a:pPr algn="r"/>
            <a:r>
              <a:rPr lang="fa-IR" sz="3200" dirty="0">
                <a:solidFill>
                  <a:srgbClr val="00B0F0"/>
                </a:solidFill>
                <a:cs typeface="B Titr" panose="00000700000000000000" pitchFamily="2" charset="-78"/>
              </a:rPr>
              <a:t>و-1-2</a:t>
            </a:r>
            <a:br>
              <a:rPr lang="fa-IR" sz="3200" dirty="0">
                <a:solidFill>
                  <a:srgbClr val="00B0F0"/>
                </a:solidFill>
                <a:cs typeface="B Titr" panose="00000700000000000000" pitchFamily="2" charset="-78"/>
              </a:rPr>
            </a:br>
            <a:br>
              <a:rPr lang="fa-IR" sz="2000" dirty="0">
                <a:solidFill>
                  <a:srgbClr val="00B0F0"/>
                </a:solidFill>
                <a:cs typeface="B Titr" panose="00000700000000000000" pitchFamily="2" charset="-78"/>
              </a:rPr>
            </a:br>
            <a:r>
              <a:rPr lang="fa-IR" sz="2000" dirty="0">
                <a:solidFill>
                  <a:srgbClr val="00B0F0"/>
                </a:solidFill>
                <a:cs typeface="B Titr" panose="00000700000000000000" pitchFamily="2" charset="-78"/>
              </a:rPr>
              <a:t>سنجه 5: دستورالعمل نحوه بسته بندی ،انتقال امن و ایمن نمونه ها</a:t>
            </a:r>
            <a:endParaRPr lang="fa-IR" sz="2000" dirty="0">
              <a:solidFill>
                <a:srgbClr val="00B0F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33831" y="2160588"/>
            <a:ext cx="5499951" cy="3881437"/>
          </a:xfrm>
          <a:prstGeom prst="rect">
            <a:avLst/>
          </a:prstGeom>
        </p:spPr>
      </p:pic>
      <p:pic>
        <p:nvPicPr>
          <p:cNvPr id="5" name="Picture 4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3543509"/>
      </p:ext>
    </p:extLst>
  </p:cSld>
  <p:clrMapOvr>
    <a:masterClrMapping/>
  </p:clrMapOvr>
  <p:transition spd="slow">
    <p:wipe dir="d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fa-IR" dirty="0">
                <a:solidFill>
                  <a:srgbClr val="92D050"/>
                </a:solidFill>
                <a:cs typeface="B Titr" panose="00000700000000000000" pitchFamily="2" charset="-78"/>
              </a:rPr>
              <a:t>و-1-3)دستورالعمل انجام آزمایش ها</a:t>
            </a:r>
            <a:br>
              <a:rPr lang="fa-IR" dirty="0">
                <a:cs typeface="B Titr" panose="00000700000000000000" pitchFamily="2" charset="-78"/>
              </a:rPr>
            </a:br>
            <a:br>
              <a:rPr lang="fa-IR" dirty="0">
                <a:cs typeface="B Titr" panose="00000700000000000000" pitchFamily="2" charset="-78"/>
              </a:rPr>
            </a:br>
            <a:r>
              <a:rPr lang="fa-IR" sz="2200" dirty="0">
                <a:solidFill>
                  <a:srgbClr val="92D050"/>
                </a:solidFill>
                <a:cs typeface="B Titr" panose="00000700000000000000" pitchFamily="2" charset="-78"/>
              </a:rPr>
              <a:t>سنجه 1: دستورالعمل نحوه انجام آزمایش های بیوشیمی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6701" y="2160588"/>
            <a:ext cx="5554211" cy="3881437"/>
          </a:xfrm>
          <a:prstGeom prst="rect">
            <a:avLst/>
          </a:prstGeom>
        </p:spPr>
      </p:pic>
      <p:pic>
        <p:nvPicPr>
          <p:cNvPr id="5" name="Picture 4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2664369"/>
      </p:ext>
    </p:extLst>
  </p:cSld>
  <p:clrMapOvr>
    <a:masterClrMapping/>
  </p:clrMapOvr>
  <p:transition spd="slow">
    <p:wipe dir="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>
            <a:normAutofit/>
          </a:bodyPr>
          <a:lstStyle/>
          <a:p>
            <a:pPr algn="r"/>
            <a:r>
              <a:rPr lang="fa-IR" sz="3200" dirty="0">
                <a:solidFill>
                  <a:srgbClr val="92D050"/>
                </a:solidFill>
                <a:cs typeface="B Titr" panose="00000700000000000000" pitchFamily="2" charset="-78"/>
              </a:rPr>
              <a:t>و-1-3</a:t>
            </a:r>
            <a:br>
              <a:rPr lang="fa-IR" sz="3200" dirty="0">
                <a:solidFill>
                  <a:srgbClr val="92D050"/>
                </a:solidFill>
                <a:cs typeface="B Titr" panose="00000700000000000000" pitchFamily="2" charset="-78"/>
              </a:rPr>
            </a:br>
            <a:br>
              <a:rPr lang="fa-IR" sz="2000" dirty="0">
                <a:solidFill>
                  <a:srgbClr val="92D050"/>
                </a:solidFill>
                <a:cs typeface="B Titr" panose="00000700000000000000" pitchFamily="2" charset="-78"/>
              </a:rPr>
            </a:br>
            <a:r>
              <a:rPr lang="fa-IR" sz="2000" dirty="0">
                <a:solidFill>
                  <a:srgbClr val="92D050"/>
                </a:solidFill>
                <a:cs typeface="B Titr" panose="00000700000000000000" pitchFamily="2" charset="-78"/>
              </a:rPr>
              <a:t>سنجه 2: دستورالعمل نحوه انجام آزمایش های هماتولوژی</a:t>
            </a:r>
            <a:endParaRPr lang="fa-IR" sz="2000" dirty="0">
              <a:solidFill>
                <a:srgbClr val="92D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75" y="2160588"/>
            <a:ext cx="5567262" cy="3881437"/>
          </a:xfrm>
          <a:prstGeom prst="rect">
            <a:avLst/>
          </a:prstGeom>
        </p:spPr>
      </p:pic>
      <p:pic>
        <p:nvPicPr>
          <p:cNvPr id="5" name="Picture 4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844215"/>
      </p:ext>
    </p:extLst>
  </p:cSld>
  <p:clrMapOvr>
    <a:masterClrMapping/>
  </p:clrMapOvr>
  <p:transition spd="slow">
    <p:wipe dir="d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3200" dirty="0">
                <a:solidFill>
                  <a:srgbClr val="92D050"/>
                </a:solidFill>
                <a:cs typeface="B Titr" panose="00000700000000000000" pitchFamily="2" charset="-78"/>
              </a:rPr>
              <a:t>و-1-3</a:t>
            </a:r>
            <a:br>
              <a:rPr lang="fa-IR" sz="3200" dirty="0">
                <a:solidFill>
                  <a:srgbClr val="92D050"/>
                </a:solidFill>
                <a:cs typeface="B Titr" panose="00000700000000000000" pitchFamily="2" charset="-78"/>
              </a:rPr>
            </a:br>
            <a:br>
              <a:rPr lang="fa-IR" sz="2000" dirty="0">
                <a:solidFill>
                  <a:srgbClr val="92D050"/>
                </a:solidFill>
                <a:cs typeface="B Titr" panose="00000700000000000000" pitchFamily="2" charset="-78"/>
              </a:rPr>
            </a:br>
            <a:r>
              <a:rPr lang="fa-IR" sz="2000" dirty="0">
                <a:solidFill>
                  <a:srgbClr val="92D050"/>
                </a:solidFill>
                <a:cs typeface="B Titr" panose="00000700000000000000" pitchFamily="2" charset="-78"/>
              </a:rPr>
              <a:t>سنجه 3: دستورالعمل نحوه انجام آزمایش های میکروب شناسی</a:t>
            </a:r>
            <a:endParaRPr lang="fa-IR" sz="2000" dirty="0">
              <a:solidFill>
                <a:srgbClr val="92D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26734" y="2160588"/>
            <a:ext cx="5514144" cy="3881437"/>
          </a:xfrm>
          <a:prstGeom prst="rect">
            <a:avLst/>
          </a:prstGeom>
        </p:spPr>
      </p:pic>
      <p:pic>
        <p:nvPicPr>
          <p:cNvPr id="5" name="Picture 4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4055209"/>
      </p:ext>
    </p:extLst>
  </p:cSld>
  <p:clrMapOvr>
    <a:masterClrMapping/>
  </p:clrMapOvr>
  <p:transition spd="slow">
    <p:wipe dir="d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949" y="806029"/>
            <a:ext cx="6347713" cy="1320800"/>
          </a:xfrm>
        </p:spPr>
        <p:txBody>
          <a:bodyPr>
            <a:normAutofit/>
          </a:bodyPr>
          <a:lstStyle/>
          <a:p>
            <a:pPr algn="r"/>
            <a:r>
              <a:rPr lang="fa-IR" sz="3200" dirty="0">
                <a:solidFill>
                  <a:srgbClr val="92D050"/>
                </a:solidFill>
                <a:cs typeface="B Titr" panose="00000700000000000000" pitchFamily="2" charset="-78"/>
              </a:rPr>
              <a:t>و-1-3</a:t>
            </a:r>
            <a:br>
              <a:rPr lang="fa-IR" sz="3200" dirty="0">
                <a:solidFill>
                  <a:srgbClr val="92D050"/>
                </a:solidFill>
                <a:cs typeface="B Titr" panose="00000700000000000000" pitchFamily="2" charset="-78"/>
              </a:rPr>
            </a:br>
            <a:br>
              <a:rPr lang="fa-IR" sz="2000" dirty="0">
                <a:solidFill>
                  <a:srgbClr val="92D050"/>
                </a:solidFill>
                <a:cs typeface="B Titr" panose="00000700000000000000" pitchFamily="2" charset="-78"/>
              </a:rPr>
            </a:br>
            <a:r>
              <a:rPr lang="fa-IR" sz="2000" dirty="0">
                <a:solidFill>
                  <a:srgbClr val="92D050"/>
                </a:solidFill>
                <a:cs typeface="B Titr" panose="00000700000000000000" pitchFamily="2" charset="-78"/>
              </a:rPr>
              <a:t>سنجه 5: دستورالعمل نحوه انجام آزمایش های انگل شناسی</a:t>
            </a:r>
            <a:endParaRPr lang="fa-IR" sz="2000" dirty="0">
              <a:solidFill>
                <a:srgbClr val="92D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2917" y="2160588"/>
            <a:ext cx="5581779" cy="3881437"/>
          </a:xfrm>
          <a:prstGeom prst="rect">
            <a:avLst/>
          </a:prstGeom>
        </p:spPr>
      </p:pic>
      <p:pic>
        <p:nvPicPr>
          <p:cNvPr id="5" name="Picture 4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5892268"/>
      </p:ext>
    </p:extLst>
  </p:cSld>
  <p:clrMapOvr>
    <a:masterClrMapping/>
  </p:clrMapOvr>
  <p:transition spd="slow">
    <p:wipe dir="d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949" y="609600"/>
            <a:ext cx="6347713" cy="1320800"/>
          </a:xfrm>
        </p:spPr>
        <p:txBody>
          <a:bodyPr>
            <a:normAutofit/>
          </a:bodyPr>
          <a:lstStyle/>
          <a:p>
            <a:pPr algn="r"/>
            <a:r>
              <a:rPr lang="fa-IR" sz="3200" dirty="0">
                <a:solidFill>
                  <a:srgbClr val="92D050"/>
                </a:solidFill>
                <a:cs typeface="B Titr" panose="00000700000000000000" pitchFamily="2" charset="-78"/>
              </a:rPr>
              <a:t>و-1-3</a:t>
            </a:r>
            <a:br>
              <a:rPr lang="fa-IR" sz="3200" dirty="0">
                <a:solidFill>
                  <a:srgbClr val="92D050"/>
                </a:solidFill>
                <a:cs typeface="B Titr" panose="00000700000000000000" pitchFamily="2" charset="-78"/>
              </a:rPr>
            </a:br>
            <a:br>
              <a:rPr lang="fa-IR" sz="2000" dirty="0">
                <a:solidFill>
                  <a:srgbClr val="92D050"/>
                </a:solidFill>
                <a:cs typeface="B Titr" panose="00000700000000000000" pitchFamily="2" charset="-78"/>
              </a:rPr>
            </a:br>
            <a:r>
              <a:rPr lang="fa-IR" sz="2000" dirty="0">
                <a:solidFill>
                  <a:srgbClr val="92D050"/>
                </a:solidFill>
                <a:cs typeface="B Titr" panose="00000700000000000000" pitchFamily="2" charset="-78"/>
              </a:rPr>
              <a:t>سنجه 6: دستورالعمل نحوه انجام آزمایش های ایمونولوژی</a:t>
            </a:r>
            <a:endParaRPr lang="fa-IR" sz="2000" dirty="0">
              <a:solidFill>
                <a:srgbClr val="92D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080" y="2160588"/>
            <a:ext cx="5587452" cy="3881437"/>
          </a:xfrm>
          <a:prstGeom prst="rect">
            <a:avLst/>
          </a:prstGeom>
        </p:spPr>
      </p:pic>
      <p:pic>
        <p:nvPicPr>
          <p:cNvPr id="5" name="Picture 4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1138620"/>
      </p:ext>
    </p:extLst>
  </p:cSld>
  <p:clrMapOvr>
    <a:masterClrMapping/>
  </p:clrMapOvr>
  <p:transition spd="slow">
    <p:wipe dir="d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949" y="533400"/>
            <a:ext cx="6347713" cy="1320800"/>
          </a:xfrm>
        </p:spPr>
        <p:txBody>
          <a:bodyPr>
            <a:normAutofit/>
          </a:bodyPr>
          <a:lstStyle/>
          <a:p>
            <a:pPr algn="r"/>
            <a:r>
              <a:rPr lang="fa-IR" sz="3200" dirty="0">
                <a:solidFill>
                  <a:srgbClr val="92D050"/>
                </a:solidFill>
                <a:cs typeface="B Titr" panose="00000700000000000000" pitchFamily="2" charset="-78"/>
              </a:rPr>
              <a:t>و-1-3</a:t>
            </a:r>
            <a:br>
              <a:rPr lang="fa-IR" sz="3200" dirty="0">
                <a:solidFill>
                  <a:srgbClr val="92D050"/>
                </a:solidFill>
                <a:cs typeface="B Titr" panose="00000700000000000000" pitchFamily="2" charset="-78"/>
              </a:rPr>
            </a:br>
            <a:br>
              <a:rPr lang="fa-IR" sz="2000" dirty="0">
                <a:solidFill>
                  <a:srgbClr val="92D050"/>
                </a:solidFill>
                <a:cs typeface="B Titr" panose="00000700000000000000" pitchFamily="2" charset="-78"/>
              </a:rPr>
            </a:br>
            <a:r>
              <a:rPr lang="fa-IR" sz="2000" dirty="0">
                <a:solidFill>
                  <a:srgbClr val="92D050"/>
                </a:solidFill>
                <a:cs typeface="B Titr" panose="00000700000000000000" pitchFamily="2" charset="-78"/>
              </a:rPr>
              <a:t>سنجه 6: دستورالعمل نحوه انجام آزمایش های هورمون شناسی</a:t>
            </a:r>
            <a:endParaRPr lang="fa-IR" sz="2000" dirty="0">
              <a:solidFill>
                <a:srgbClr val="92D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26734" y="2160588"/>
            <a:ext cx="5514144" cy="3881437"/>
          </a:xfrm>
          <a:prstGeom prst="rect">
            <a:avLst/>
          </a:prstGeom>
        </p:spPr>
      </p:pic>
      <p:pic>
        <p:nvPicPr>
          <p:cNvPr id="5" name="Picture 4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2166598"/>
      </p:ext>
    </p:extLst>
  </p:cSld>
  <p:clrMapOvr>
    <a:masterClrMapping/>
  </p:clrMapOvr>
  <p:transition spd="slow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1481328"/>
            <a:ext cx="8229600" cy="4525963"/>
          </a:xfrm>
        </p:spPr>
        <p:txBody>
          <a:bodyPr/>
          <a:lstStyle/>
          <a:p>
            <a:pPr algn="r" rtl="1">
              <a:buClr>
                <a:schemeClr val="tx1"/>
              </a:buClr>
              <a:buFont typeface="Wingdings" pitchFamily="2" charset="2"/>
              <a:buChar char="v"/>
            </a:pPr>
            <a:r>
              <a:rPr lang="fa-IR" dirty="0">
                <a:cs typeface="B Nazanin" pitchFamily="2" charset="-78"/>
              </a:rPr>
              <a:t>استقرار سيستم ليبل زن و باركد در آزمايشگاههاي كلينيك ويژه جهت جلوگيري از اشتباه در شناسايي نمونه ها</a:t>
            </a:r>
          </a:p>
          <a:p>
            <a:pPr algn="r" rtl="1">
              <a:buClr>
                <a:schemeClr val="tx1"/>
              </a:buClr>
              <a:buFont typeface="Wingdings" pitchFamily="2" charset="2"/>
              <a:buChar char="v"/>
            </a:pPr>
            <a:r>
              <a:rPr lang="fa-IR" dirty="0">
                <a:cs typeface="B Nazanin" pitchFamily="2" charset="-78"/>
              </a:rPr>
              <a:t>راه اندازي واحد پذيرش و نمونه گيري آزمايشگاه در مركز درماني ايثار،</a:t>
            </a:r>
          </a:p>
          <a:p>
            <a:pPr algn="r" rtl="1">
              <a:buClr>
                <a:schemeClr val="tx1"/>
              </a:buClr>
              <a:buFont typeface="Wingdings" pitchFamily="2" charset="2"/>
              <a:buChar char="v"/>
            </a:pPr>
            <a:r>
              <a:rPr lang="fa-IR" dirty="0">
                <a:cs typeface="B Nazanin" pitchFamily="2" charset="-78"/>
              </a:rPr>
              <a:t>استقرار يك دستگاه كشت خون </a:t>
            </a:r>
            <a:r>
              <a:rPr lang="en-US" dirty="0" err="1">
                <a:cs typeface="B Nazanin" pitchFamily="2" charset="-78"/>
              </a:rPr>
              <a:t>Bactek</a:t>
            </a:r>
            <a:r>
              <a:rPr lang="fa-IR" dirty="0">
                <a:cs typeface="B Nazanin" pitchFamily="2" charset="-78"/>
              </a:rPr>
              <a:t>در آزمايشگاه اورژانس مركزي جهت انجام كشت خون اورژانس در تمام ساعات شبانه روز،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B Titr" pitchFamily="2" charset="-78"/>
              </a:rPr>
              <a:t>...ساير فعاليتهای اخیر </a:t>
            </a:r>
            <a:endParaRPr lang="en-US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B Titr" pitchFamily="2" charset="-78"/>
            </a:endParaRPr>
          </a:p>
        </p:txBody>
      </p:sp>
      <p:pic>
        <p:nvPicPr>
          <p:cNvPr id="7" name="Picture 6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04800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1439"/>
      </p:ext>
    </p:extLst>
  </p:cSld>
  <p:clrMapOvr>
    <a:masterClrMapping/>
  </p:clrMapOvr>
  <p:transition spd="slow">
    <p:wipe dir="d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990600"/>
            <a:ext cx="6347713" cy="1320800"/>
          </a:xfrm>
        </p:spPr>
        <p:txBody>
          <a:bodyPr>
            <a:normAutofit/>
          </a:bodyPr>
          <a:lstStyle/>
          <a:p>
            <a:pPr algn="r"/>
            <a:r>
              <a:rPr lang="fa-IR" sz="3200" dirty="0">
                <a:solidFill>
                  <a:srgbClr val="92D050"/>
                </a:solidFill>
                <a:cs typeface="B Titr" panose="00000700000000000000" pitchFamily="2" charset="-78"/>
              </a:rPr>
              <a:t>و-1-3</a:t>
            </a:r>
            <a:br>
              <a:rPr lang="fa-IR" sz="3200" dirty="0">
                <a:solidFill>
                  <a:srgbClr val="92D050"/>
                </a:solidFill>
                <a:cs typeface="B Titr" panose="00000700000000000000" pitchFamily="2" charset="-78"/>
              </a:rPr>
            </a:br>
            <a:br>
              <a:rPr lang="fa-IR" sz="2000" dirty="0">
                <a:solidFill>
                  <a:srgbClr val="92D050"/>
                </a:solidFill>
                <a:cs typeface="B Titr" panose="00000700000000000000" pitchFamily="2" charset="-78"/>
              </a:rPr>
            </a:br>
            <a:r>
              <a:rPr lang="fa-IR" sz="2000" dirty="0">
                <a:solidFill>
                  <a:srgbClr val="92D050"/>
                </a:solidFill>
                <a:cs typeface="B Titr" panose="00000700000000000000" pitchFamily="2" charset="-78"/>
              </a:rPr>
              <a:t>سنجه 8: دستورالعمل نحوه انجام آزمایش های پاتولوژی</a:t>
            </a:r>
            <a:endParaRPr lang="fa-IR" sz="2000" dirty="0">
              <a:solidFill>
                <a:srgbClr val="92D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21726" y="2160588"/>
            <a:ext cx="5524161" cy="3881437"/>
          </a:xfrm>
          <a:prstGeom prst="rect">
            <a:avLst/>
          </a:prstGeom>
        </p:spPr>
      </p:pic>
      <p:pic>
        <p:nvPicPr>
          <p:cNvPr id="5" name="Picture 4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8288238"/>
      </p:ext>
    </p:extLst>
  </p:cSld>
  <p:clrMapOvr>
    <a:masterClrMapping/>
  </p:clrMapOvr>
  <p:transition spd="slow">
    <p:wipe dir="d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7713" cy="1320800"/>
          </a:xfrm>
        </p:spPr>
        <p:txBody>
          <a:bodyPr>
            <a:normAutofit fontScale="90000"/>
          </a:bodyPr>
          <a:lstStyle/>
          <a:p>
            <a:pPr algn="r"/>
            <a:r>
              <a:rPr lang="fa-IR" dirty="0">
                <a:solidFill>
                  <a:schemeClr val="accent4">
                    <a:lumMod val="50000"/>
                  </a:schemeClr>
                </a:solidFill>
                <a:cs typeface="B Titr" panose="00000700000000000000" pitchFamily="2" charset="-78"/>
              </a:rPr>
              <a:t>و-1-4</a:t>
            </a:r>
            <a:br>
              <a:rPr lang="fa-IR" dirty="0">
                <a:solidFill>
                  <a:schemeClr val="accent4">
                    <a:lumMod val="50000"/>
                  </a:schemeClr>
                </a:solidFill>
                <a:cs typeface="B Titr" panose="00000700000000000000" pitchFamily="2" charset="-78"/>
              </a:rPr>
            </a:br>
            <a:r>
              <a:rPr lang="fa-IR" dirty="0">
                <a:solidFill>
                  <a:schemeClr val="accent4">
                    <a:lumMod val="50000"/>
                  </a:schemeClr>
                </a:solidFill>
                <a:cs typeface="B Titr" panose="00000700000000000000" pitchFamily="2" charset="-78"/>
              </a:rPr>
              <a:t>کنترل کیفیت آزمایش ها در همه بخش های آزمایشگاه</a:t>
            </a:r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</p:nvPr>
        </p:nvGraphicFramePr>
        <p:xfrm>
          <a:off x="609600" y="2690813"/>
          <a:ext cx="6348413" cy="282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Document" r:id="rId3" imgW="8872096" imgH="3942424" progId="Word.Document.12">
                  <p:embed/>
                </p:oleObj>
              </mc:Choice>
              <mc:Fallback>
                <p:oleObj name="Document" r:id="rId3" imgW="8872096" imgH="3942424" progId="Word.Document.12">
                  <p:embed/>
                  <p:pic>
                    <p:nvPicPr>
                      <p:cNvPr id="4" name="Content Placeholder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690813"/>
                        <a:ext cx="6348413" cy="2820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7293221"/>
      </p:ext>
    </p:extLst>
  </p:cSld>
  <p:clrMapOvr>
    <a:masterClrMapping/>
  </p:clrMapOvr>
  <p:transition spd="slow">
    <p:wipe dir="d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fa-IR" dirty="0">
                <a:solidFill>
                  <a:schemeClr val="accent4">
                    <a:lumMod val="50000"/>
                  </a:schemeClr>
                </a:solidFill>
                <a:cs typeface="B Titr" panose="00000700000000000000" pitchFamily="2" charset="-78"/>
              </a:rPr>
              <a:t>و-1-4</a:t>
            </a:r>
            <a:br>
              <a:rPr lang="fa-IR" dirty="0">
                <a:solidFill>
                  <a:schemeClr val="accent4">
                    <a:lumMod val="50000"/>
                  </a:schemeClr>
                </a:solidFill>
                <a:cs typeface="B Titr" panose="00000700000000000000" pitchFamily="2" charset="-78"/>
              </a:rPr>
            </a:br>
            <a:r>
              <a:rPr lang="fa-IR" dirty="0">
                <a:solidFill>
                  <a:schemeClr val="accent4">
                    <a:lumMod val="50000"/>
                  </a:schemeClr>
                </a:solidFill>
                <a:cs typeface="B Titr" panose="00000700000000000000" pitchFamily="2" charset="-78"/>
              </a:rPr>
              <a:t>کنترل کیفیت آزمایش ها در همه بخش های آزمایشگاه</a:t>
            </a:r>
            <a:endParaRPr lang="fa-IR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0"/>
            <a:ext cx="4851796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971800"/>
            <a:ext cx="3821430" cy="3387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2337442"/>
      </p:ext>
    </p:extLst>
  </p:cSld>
  <p:clrMapOvr>
    <a:masterClrMapping/>
  </p:clrMapOvr>
  <p:transition spd="slow">
    <p:wipe dir="d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fa-IR" dirty="0">
                <a:solidFill>
                  <a:schemeClr val="accent4">
                    <a:lumMod val="50000"/>
                  </a:schemeClr>
                </a:solidFill>
                <a:cs typeface="B Titr" panose="00000700000000000000" pitchFamily="2" charset="-78"/>
              </a:rPr>
              <a:t>و-1-4</a:t>
            </a:r>
            <a:br>
              <a:rPr lang="fa-IR" dirty="0">
                <a:solidFill>
                  <a:schemeClr val="accent4">
                    <a:lumMod val="50000"/>
                  </a:schemeClr>
                </a:solidFill>
                <a:cs typeface="B Titr" panose="00000700000000000000" pitchFamily="2" charset="-78"/>
              </a:rPr>
            </a:br>
            <a:br>
              <a:rPr lang="fa-IR" dirty="0">
                <a:solidFill>
                  <a:schemeClr val="accent4">
                    <a:lumMod val="50000"/>
                  </a:schemeClr>
                </a:solidFill>
                <a:cs typeface="B Titr" panose="00000700000000000000" pitchFamily="2" charset="-78"/>
              </a:rPr>
            </a:br>
            <a:r>
              <a:rPr lang="fa-IR" sz="2200" dirty="0">
                <a:solidFill>
                  <a:schemeClr val="accent4">
                    <a:lumMod val="50000"/>
                  </a:schemeClr>
                </a:solidFill>
                <a:cs typeface="B Titr" panose="00000700000000000000" pitchFamily="2" charset="-78"/>
              </a:rPr>
              <a:t>سنجه 8 : شرکت در برنامه های ارزیابی خارجی کیفیت</a:t>
            </a:r>
            <a:endParaRPr lang="fa-IR" sz="2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3227388"/>
            <a:ext cx="4787161" cy="36306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500000">
            <a:off x="4409340" y="2806161"/>
            <a:ext cx="4051773" cy="3919537"/>
          </a:xfrm>
          <a:prstGeom prst="rect">
            <a:avLst/>
          </a:prstGeom>
        </p:spPr>
      </p:pic>
      <p:pic>
        <p:nvPicPr>
          <p:cNvPr id="6" name="Picture 5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1195583"/>
      </p:ext>
    </p:extLst>
  </p:cSld>
  <p:clrMapOvr>
    <a:masterClrMapping/>
  </p:clrMapOvr>
  <p:transition spd="slow">
    <p:wipe dir="d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457200"/>
            <a:ext cx="6500113" cy="1320800"/>
          </a:xfrm>
        </p:spPr>
        <p:txBody>
          <a:bodyPr>
            <a:normAutofit fontScale="90000"/>
          </a:bodyPr>
          <a:lstStyle/>
          <a:p>
            <a:pPr algn="r"/>
            <a:r>
              <a:rPr lang="fa-IR" sz="3200" dirty="0">
                <a:solidFill>
                  <a:schemeClr val="accent4">
                    <a:lumMod val="50000"/>
                  </a:schemeClr>
                </a:solidFill>
                <a:cs typeface="B Titr" panose="00000700000000000000" pitchFamily="2" charset="-78"/>
              </a:rPr>
              <a:t>و-1-4</a:t>
            </a:r>
            <a:br>
              <a:rPr lang="fa-IR" sz="3200" dirty="0">
                <a:solidFill>
                  <a:schemeClr val="accent4">
                    <a:lumMod val="50000"/>
                  </a:schemeClr>
                </a:solidFill>
                <a:cs typeface="B Titr" panose="00000700000000000000" pitchFamily="2" charset="-78"/>
              </a:rPr>
            </a:br>
            <a:br>
              <a:rPr lang="fa-IR" sz="2000" dirty="0">
                <a:solidFill>
                  <a:schemeClr val="accent4">
                    <a:lumMod val="50000"/>
                  </a:schemeClr>
                </a:solidFill>
                <a:cs typeface="B Titr" panose="00000700000000000000" pitchFamily="2" charset="-78"/>
              </a:rPr>
            </a:br>
            <a:br>
              <a:rPr lang="fa-IR" sz="2000" dirty="0">
                <a:cs typeface="B Titr" panose="00000700000000000000" pitchFamily="2" charset="-78"/>
              </a:rPr>
            </a:br>
            <a:r>
              <a:rPr lang="fa-IR" sz="2000" dirty="0">
                <a:solidFill>
                  <a:schemeClr val="accent4">
                    <a:lumMod val="50000"/>
                  </a:schemeClr>
                </a:solidFill>
                <a:cs typeface="B Titr" panose="00000700000000000000" pitchFamily="2" charset="-78"/>
              </a:rPr>
              <a:t>سنجه 9:روش اجرایی نظارت مستمر بر تعیین و تغییر محدوده مرجع آزمایش ها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0" y="2166285"/>
            <a:ext cx="4634199" cy="33258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1140000">
            <a:off x="609599" y="2667000"/>
            <a:ext cx="3793231" cy="2905383"/>
          </a:xfrm>
          <a:prstGeom prst="rect">
            <a:avLst/>
          </a:prstGeom>
        </p:spPr>
      </p:pic>
      <p:pic>
        <p:nvPicPr>
          <p:cNvPr id="6" name="Picture 5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8667641"/>
      </p:ext>
    </p:extLst>
  </p:cSld>
  <p:clrMapOvr>
    <a:masterClrMapping/>
  </p:clrMapOvr>
  <p:transition spd="slow">
    <p:wipe dir="d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fa-IR" dirty="0">
                <a:cs typeface="B Titr" panose="00000700000000000000" pitchFamily="2" charset="-78"/>
              </a:rPr>
              <a:t>و-1-5) کنترل کیفیت ابزار پایه</a:t>
            </a:r>
            <a:br>
              <a:rPr lang="fa-IR" dirty="0">
                <a:cs typeface="B Titr" panose="00000700000000000000" pitchFamily="2" charset="-78"/>
              </a:rPr>
            </a:br>
            <a:br>
              <a:rPr lang="fa-IR" dirty="0">
                <a:cs typeface="B Titr" panose="00000700000000000000" pitchFamily="2" charset="-78"/>
              </a:rPr>
            </a:br>
            <a:r>
              <a:rPr lang="fa-IR" sz="2200" dirty="0">
                <a:cs typeface="B Titr" panose="00000700000000000000" pitchFamily="2" charset="-78"/>
              </a:rPr>
              <a:t>سنجه 1 : ابزار پایه شامل فتومتر،سمپلر،ترازو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2133600"/>
            <a:ext cx="4177689" cy="3881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819400"/>
            <a:ext cx="3989402" cy="3932181"/>
          </a:xfrm>
          <a:prstGeom prst="rect">
            <a:avLst/>
          </a:prstGeom>
        </p:spPr>
      </p:pic>
      <p:pic>
        <p:nvPicPr>
          <p:cNvPr id="6" name="Picture 5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9100333"/>
      </p:ext>
    </p:extLst>
  </p:cSld>
  <p:clrMapOvr>
    <a:masterClrMapping/>
  </p:clrMapOvr>
  <p:transition spd="slow">
    <p:wipe dir="d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fa-IR" dirty="0">
                <a:cs typeface="B Titr" panose="00000700000000000000" pitchFamily="2" charset="-78"/>
              </a:rPr>
              <a:t>و-1-5)</a:t>
            </a:r>
            <a:br>
              <a:rPr lang="fa-IR" dirty="0">
                <a:cs typeface="B Titr" panose="00000700000000000000" pitchFamily="2" charset="-78"/>
              </a:rPr>
            </a:br>
            <a:br>
              <a:rPr lang="fa-IR" dirty="0">
                <a:cs typeface="B Titr" panose="00000700000000000000" pitchFamily="2" charset="-78"/>
              </a:rPr>
            </a:br>
            <a:r>
              <a:rPr lang="fa-IR" sz="2000" dirty="0">
                <a:cs typeface="B Titr" panose="00000700000000000000" pitchFamily="2" charset="-78"/>
              </a:rPr>
              <a:t>سنجه 2 :کیفیت آب آزمایشگاهی</a:t>
            </a:r>
            <a:endParaRPr lang="fa-IR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167293"/>
            <a:ext cx="3505200" cy="4673601"/>
          </a:xfrm>
        </p:spPr>
      </p:pic>
      <p:pic>
        <p:nvPicPr>
          <p:cNvPr id="5" name="Picture 4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3166741"/>
      </p:ext>
    </p:extLst>
  </p:cSld>
  <p:clrMapOvr>
    <a:masterClrMapping/>
  </p:clrMapOvr>
  <p:transition spd="slow">
    <p:wipe dir="d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705601" cy="1320800"/>
          </a:xfrm>
        </p:spPr>
        <p:txBody>
          <a:bodyPr>
            <a:normAutofit fontScale="90000"/>
          </a:bodyPr>
          <a:lstStyle/>
          <a:p>
            <a:pPr algn="r"/>
            <a:r>
              <a:rPr lang="fa-IR" sz="3200" dirty="0">
                <a:solidFill>
                  <a:schemeClr val="accent6">
                    <a:lumMod val="75000"/>
                  </a:schemeClr>
                </a:solidFill>
                <a:cs typeface="B Titr" panose="00000700000000000000" pitchFamily="2" charset="-78"/>
              </a:rPr>
              <a:t>و-1-6) </a:t>
            </a:r>
            <a:r>
              <a:rPr lang="fa-IR" sz="2800" dirty="0">
                <a:solidFill>
                  <a:schemeClr val="accent6">
                    <a:lumMod val="75000"/>
                  </a:schemeClr>
                </a:solidFill>
                <a:cs typeface="B Titr" panose="00000700000000000000" pitchFamily="2" charset="-78"/>
              </a:rPr>
              <a:t>اعلام اضطراری نتایج بحرانی آزمایش ها</a:t>
            </a:r>
            <a:br>
              <a:rPr lang="fa-IR" sz="2800" dirty="0">
                <a:cs typeface="B Titr" panose="00000700000000000000" pitchFamily="2" charset="-78"/>
              </a:rPr>
            </a:br>
            <a:br>
              <a:rPr lang="fa-IR" sz="2800" dirty="0">
                <a:cs typeface="B Titr" panose="00000700000000000000" pitchFamily="2" charset="-78"/>
              </a:rPr>
            </a:br>
            <a:r>
              <a:rPr lang="fa-IR" sz="2200" dirty="0">
                <a:solidFill>
                  <a:schemeClr val="accent6">
                    <a:lumMod val="75000"/>
                  </a:schemeClr>
                </a:solidFill>
                <a:cs typeface="B Titr" panose="00000700000000000000" pitchFamily="2" charset="-78"/>
              </a:rPr>
              <a:t>سنجه 1 :تعیین دامنه یا مقادیر بحرانی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2057400"/>
            <a:ext cx="3066890" cy="3881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1260000">
            <a:off x="3196508" y="2737225"/>
            <a:ext cx="4414533" cy="3348037"/>
          </a:xfrm>
          <a:prstGeom prst="rect">
            <a:avLst/>
          </a:prstGeom>
        </p:spPr>
      </p:pic>
      <p:pic>
        <p:nvPicPr>
          <p:cNvPr id="6" name="Picture 5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7932670"/>
      </p:ext>
    </p:extLst>
  </p:cSld>
  <p:clrMapOvr>
    <a:masterClrMapping/>
  </p:clrMapOvr>
  <p:transition spd="slow">
    <p:wipe dir="d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6347713" cy="1783702"/>
          </a:xfrm>
        </p:spPr>
        <p:txBody>
          <a:bodyPr>
            <a:normAutofit/>
          </a:bodyPr>
          <a:lstStyle/>
          <a:p>
            <a:pPr algn="r"/>
            <a:r>
              <a:rPr lang="fa-IR" sz="3200" dirty="0">
                <a:solidFill>
                  <a:schemeClr val="accent6">
                    <a:lumMod val="75000"/>
                  </a:schemeClr>
                </a:solidFill>
                <a:cs typeface="B Titr" panose="00000700000000000000" pitchFamily="2" charset="-78"/>
              </a:rPr>
              <a:t>و-1-6 )</a:t>
            </a:r>
            <a:br>
              <a:rPr lang="fa-IR" sz="3200" dirty="0">
                <a:solidFill>
                  <a:schemeClr val="accent6">
                    <a:lumMod val="75000"/>
                  </a:schemeClr>
                </a:solidFill>
                <a:cs typeface="B Titr" panose="00000700000000000000" pitchFamily="2" charset="-78"/>
              </a:rPr>
            </a:br>
            <a:br>
              <a:rPr lang="fa-IR" sz="2000" dirty="0">
                <a:solidFill>
                  <a:schemeClr val="accent6">
                    <a:lumMod val="75000"/>
                  </a:schemeClr>
                </a:solidFill>
                <a:cs typeface="B Titr" panose="00000700000000000000" pitchFamily="2" charset="-78"/>
              </a:rPr>
            </a:br>
            <a:r>
              <a:rPr lang="fa-IR" sz="2000" dirty="0">
                <a:solidFill>
                  <a:schemeClr val="accent6">
                    <a:lumMod val="75000"/>
                  </a:schemeClr>
                </a:solidFill>
                <a:cs typeface="B Titr" panose="00000700000000000000" pitchFamily="2" charset="-78"/>
              </a:rPr>
              <a:t>سنجه 2 : خطوط تلفن یکطرفه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21639" y="2057400"/>
            <a:ext cx="2788074" cy="3881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6728" y="2088502"/>
            <a:ext cx="2750240" cy="3850335"/>
          </a:xfrm>
          <a:prstGeom prst="rect">
            <a:avLst/>
          </a:prstGeom>
        </p:spPr>
      </p:pic>
      <p:pic>
        <p:nvPicPr>
          <p:cNvPr id="6" name="Picture 5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5145757"/>
      </p:ext>
    </p:extLst>
  </p:cSld>
  <p:clrMapOvr>
    <a:masterClrMapping/>
  </p:clrMapOvr>
  <p:transition spd="slow">
    <p:wipe dir="d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fa-IR" dirty="0">
                <a:solidFill>
                  <a:schemeClr val="accent3">
                    <a:lumMod val="50000"/>
                  </a:schemeClr>
                </a:solidFill>
                <a:cs typeface="B Titr" panose="00000700000000000000" pitchFamily="2" charset="-78"/>
              </a:rPr>
              <a:t>و-1-7) </a:t>
            </a:r>
            <a:r>
              <a:rPr lang="fa-IR" sz="2700" dirty="0">
                <a:solidFill>
                  <a:schemeClr val="accent3">
                    <a:lumMod val="50000"/>
                  </a:schemeClr>
                </a:solidFill>
                <a:cs typeface="B Titr" panose="00000700000000000000" pitchFamily="2" charset="-78"/>
              </a:rPr>
              <a:t>پاسخ دهی آزمایش های روتین و اورژانس </a:t>
            </a:r>
            <a:br>
              <a:rPr lang="fa-IR" sz="2400" dirty="0">
                <a:solidFill>
                  <a:schemeClr val="accent3">
                    <a:lumMod val="50000"/>
                  </a:schemeClr>
                </a:solidFill>
                <a:cs typeface="B Titr" panose="00000700000000000000" pitchFamily="2" charset="-78"/>
              </a:rPr>
            </a:br>
            <a:br>
              <a:rPr lang="fa-IR" sz="2400" dirty="0">
                <a:solidFill>
                  <a:schemeClr val="accent3">
                    <a:lumMod val="50000"/>
                  </a:schemeClr>
                </a:solidFill>
                <a:cs typeface="B Titr" panose="00000700000000000000" pitchFamily="2" charset="-78"/>
              </a:rPr>
            </a:br>
            <a:r>
              <a:rPr lang="fa-IR" sz="2200" dirty="0">
                <a:solidFill>
                  <a:schemeClr val="accent3">
                    <a:lumMod val="50000"/>
                  </a:schemeClr>
                </a:solidFill>
                <a:cs typeface="B Titr" panose="00000700000000000000" pitchFamily="2" charset="-78"/>
              </a:rPr>
              <a:t>سنجه 1 و 2: فهرست و جدول زمانبندی آزمایش های روتین و اورژانس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36363" y="2286000"/>
            <a:ext cx="2720949" cy="3881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2286000"/>
            <a:ext cx="2819400" cy="3937934"/>
          </a:xfrm>
          <a:prstGeom prst="rect">
            <a:avLst/>
          </a:prstGeom>
        </p:spPr>
      </p:pic>
      <p:pic>
        <p:nvPicPr>
          <p:cNvPr id="6" name="Picture 5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2105174"/>
      </p:ext>
    </p:extLst>
  </p:cSld>
  <p:clrMapOvr>
    <a:masterClrMapping/>
  </p:clrMapOvr>
  <p:transition spd="slow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05" y="1371600"/>
            <a:ext cx="3772495" cy="5029995"/>
          </a:xfrm>
        </p:spPr>
      </p:pic>
      <p:sp>
        <p:nvSpPr>
          <p:cNvPr id="5" name="TextBox 4"/>
          <p:cNvSpPr txBox="1"/>
          <p:nvPr/>
        </p:nvSpPr>
        <p:spPr>
          <a:xfrm>
            <a:off x="1066800" y="571500"/>
            <a:ext cx="57912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>
                <a:cs typeface="B Titr" panose="00000700000000000000" pitchFamily="2" charset="-78"/>
              </a:rPr>
              <a:t>استقرار سیستم </a:t>
            </a:r>
            <a:r>
              <a:rPr lang="en-US" dirty="0">
                <a:cs typeface="B Titr" panose="00000700000000000000" pitchFamily="2" charset="-78"/>
              </a:rPr>
              <a:t>PTS</a:t>
            </a:r>
            <a:r>
              <a:rPr lang="fa-IR" dirty="0">
                <a:cs typeface="B Titr" panose="00000700000000000000" pitchFamily="2" charset="-78"/>
              </a:rPr>
              <a:t> (</a:t>
            </a:r>
            <a:r>
              <a:rPr lang="en-US" dirty="0">
                <a:cs typeface="B Titr" panose="00000700000000000000" pitchFamily="2" charset="-78"/>
              </a:rPr>
              <a:t>pneumatic tube system</a:t>
            </a:r>
            <a:r>
              <a:rPr lang="fa-IR" dirty="0">
                <a:cs typeface="B Titr" panose="00000700000000000000" pitchFamily="2" charset="-78"/>
              </a:rPr>
              <a:t>)</a:t>
            </a:r>
            <a:endParaRPr lang="en-US" dirty="0">
              <a:cs typeface="B Titr" panose="00000700000000000000" pitchFamily="2" charset="-78"/>
            </a:endParaRPr>
          </a:p>
          <a:p>
            <a:endParaRPr lang="fa-IR" dirty="0"/>
          </a:p>
        </p:txBody>
      </p:sp>
      <p:pic>
        <p:nvPicPr>
          <p:cNvPr id="26625" name="Picture 1" descr="\\irh-e33102\دستورالعمل هاي واحد بانك خون\20171120_1609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695699" y="2095499"/>
            <a:ext cx="5105400" cy="3657601"/>
          </a:xfrm>
          <a:prstGeom prst="rect">
            <a:avLst/>
          </a:prstGeom>
          <a:noFill/>
        </p:spPr>
      </p:pic>
      <p:pic>
        <p:nvPicPr>
          <p:cNvPr id="6" name="Picture 5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8490982"/>
      </p:ext>
    </p:extLst>
  </p:cSld>
  <p:clrMapOvr>
    <a:masterClrMapping/>
  </p:clrMapOvr>
  <p:transition spd="slow">
    <p:wipe dir="d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6347713" cy="1320800"/>
          </a:xfrm>
        </p:spPr>
        <p:txBody>
          <a:bodyPr>
            <a:normAutofit fontScale="90000"/>
          </a:bodyPr>
          <a:lstStyle/>
          <a:p>
            <a:pPr algn="r"/>
            <a:r>
              <a:rPr lang="fa-IR" dirty="0">
                <a:solidFill>
                  <a:schemeClr val="accent3">
                    <a:lumMod val="50000"/>
                  </a:schemeClr>
                </a:solidFill>
                <a:cs typeface="B Titr" panose="00000700000000000000" pitchFamily="2" charset="-78"/>
              </a:rPr>
              <a:t>و-1-7)</a:t>
            </a:r>
            <a:br>
              <a:rPr lang="fa-IR" dirty="0">
                <a:solidFill>
                  <a:schemeClr val="accent3">
                    <a:lumMod val="50000"/>
                  </a:schemeClr>
                </a:solidFill>
                <a:cs typeface="B Titr" panose="00000700000000000000" pitchFamily="2" charset="-78"/>
              </a:rPr>
            </a:br>
            <a:br>
              <a:rPr lang="fa-IR" dirty="0"/>
            </a:br>
            <a:r>
              <a:rPr lang="fa-IR" sz="1800" dirty="0">
                <a:solidFill>
                  <a:schemeClr val="accent3">
                    <a:lumMod val="50000"/>
                  </a:schemeClr>
                </a:solidFill>
                <a:cs typeface="B Titr" panose="00000700000000000000" pitchFamily="2" charset="-78"/>
              </a:rPr>
              <a:t>سنجه 3 : نظارت و پایش منظم جهت اطمینان از رعایت چار چوب زمانی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9200" y="1771086"/>
            <a:ext cx="6096000" cy="4860583"/>
          </a:xfrm>
          <a:prstGeom prst="rect">
            <a:avLst/>
          </a:prstGeom>
        </p:spPr>
      </p:pic>
      <p:pic>
        <p:nvPicPr>
          <p:cNvPr id="4" name="Picture 3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0859196"/>
      </p:ext>
    </p:extLst>
  </p:cSld>
  <p:clrMapOvr>
    <a:masterClrMapping/>
  </p:clrMapOvr>
  <p:transition spd="slow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1143000"/>
            <a:ext cx="8153400" cy="4846320"/>
          </a:xfrm>
        </p:spPr>
        <p:txBody>
          <a:bodyPr>
            <a:noAutofit/>
          </a:bodyPr>
          <a:lstStyle/>
          <a:p>
            <a:pPr algn="r" rtl="1">
              <a:buFont typeface="Wingdings" pitchFamily="2" charset="2"/>
              <a:buChar char="v"/>
            </a:pPr>
            <a:r>
              <a:rPr lang="fa-IR" sz="2650" dirty="0">
                <a:latin typeface="Times New Roman" pitchFamily="18" charset="0"/>
                <a:cs typeface="B Nazanin" pitchFamily="2" charset="-78"/>
              </a:rPr>
              <a:t>خرید دستگاه اتوآنالایزر بیوشیمی (آزمایشگاه اورژانس مرکزی)</a:t>
            </a:r>
          </a:p>
          <a:p>
            <a:pPr algn="r" rtl="1">
              <a:buFont typeface="Wingdings" pitchFamily="2" charset="2"/>
              <a:buChar char="v"/>
            </a:pPr>
            <a:r>
              <a:rPr lang="fa-IR" sz="2650" dirty="0">
                <a:latin typeface="Times New Roman" pitchFamily="18" charset="0"/>
                <a:cs typeface="B Nazanin" pitchFamily="2" charset="-78"/>
              </a:rPr>
              <a:t>خرید دستگاه سل واشر(بانک خون بیمارستان)</a:t>
            </a:r>
          </a:p>
          <a:p>
            <a:pPr algn="r" rtl="1">
              <a:buFont typeface="Wingdings" pitchFamily="2" charset="2"/>
              <a:buChar char="v"/>
            </a:pPr>
            <a:r>
              <a:rPr lang="fa-IR" sz="2650" dirty="0">
                <a:latin typeface="Times New Roman" pitchFamily="18" charset="0"/>
                <a:cs typeface="B Nazanin" pitchFamily="2" charset="-78"/>
              </a:rPr>
              <a:t>خريد دستگاه كمي لومينسانس (آزمايشگاه ايمونولوژي)</a:t>
            </a:r>
          </a:p>
          <a:p>
            <a:pPr algn="r" rtl="1">
              <a:buFont typeface="Wingdings" pitchFamily="2" charset="2"/>
              <a:buChar char="v"/>
            </a:pPr>
            <a:r>
              <a:rPr lang="fa-IR" sz="2650" dirty="0">
                <a:latin typeface="Times New Roman" pitchFamily="18" charset="0"/>
                <a:cs typeface="B Nazanin" pitchFamily="2" charset="-78"/>
              </a:rPr>
              <a:t>خريد دستگاه ايمونواسي وايداس (آزمايشگاه اورژانس عدالتيان)</a:t>
            </a:r>
          </a:p>
          <a:p>
            <a:pPr algn="r" rtl="1">
              <a:buFont typeface="Wingdings" pitchFamily="2" charset="2"/>
              <a:buChar char="v"/>
            </a:pPr>
            <a:r>
              <a:rPr lang="fa-IR" sz="2650" dirty="0">
                <a:latin typeface="Times New Roman" pitchFamily="18" charset="0"/>
                <a:cs typeface="B Nazanin" pitchFamily="2" charset="-78"/>
              </a:rPr>
              <a:t>خريد دستگاه كواگلومتر آنالايزر (آزمايشگاه اورژانس مركزي)</a:t>
            </a:r>
          </a:p>
          <a:p>
            <a:pPr algn="r" rtl="1">
              <a:buFont typeface="Wingdings" pitchFamily="2" charset="2"/>
              <a:buChar char="v"/>
            </a:pPr>
            <a:r>
              <a:rPr lang="fa-IR" sz="2400" dirty="0">
                <a:latin typeface="Times New Roman" pitchFamily="18" charset="0"/>
                <a:cs typeface="B Nazanin" pitchFamily="2" charset="-78"/>
              </a:rPr>
              <a:t>خرید دو عدد هودلامینار کلاس </a:t>
            </a:r>
            <a:r>
              <a:rPr lang="en-US" sz="2400" dirty="0">
                <a:latin typeface="Times New Roman" pitchFamily="18" charset="0"/>
                <a:cs typeface="B Nazanin" pitchFamily="2" charset="-78"/>
              </a:rPr>
              <a:t>II</a:t>
            </a:r>
            <a:r>
              <a:rPr lang="fa-IR" sz="2400" dirty="0">
                <a:latin typeface="Times New Roman" pitchFamily="18" charset="0"/>
                <a:cs typeface="B Nazanin" pitchFamily="2" charset="-78"/>
              </a:rPr>
              <a:t> و سانتريفوژ (آزمایشگاه میکروب شناسی)</a:t>
            </a:r>
          </a:p>
          <a:p>
            <a:pPr algn="r" rtl="1">
              <a:buFont typeface="Wingdings" pitchFamily="2" charset="2"/>
              <a:buChar char="v"/>
            </a:pPr>
            <a:r>
              <a:rPr lang="fa-IR" sz="2650" dirty="0">
                <a:latin typeface="Times New Roman" pitchFamily="18" charset="0"/>
                <a:cs typeface="B Nazanin" pitchFamily="2" charset="-78"/>
              </a:rPr>
              <a:t>خرید میکروسکوپ نوری و سانتريفوژ (آزمایشگاه انگل شناسی)</a:t>
            </a:r>
          </a:p>
          <a:p>
            <a:pPr algn="r" rtl="1">
              <a:buFont typeface="Wingdings" pitchFamily="2" charset="2"/>
              <a:buChar char="v"/>
            </a:pPr>
            <a:r>
              <a:rPr lang="fa-IR" sz="2650" dirty="0">
                <a:latin typeface="Times New Roman" pitchFamily="18" charset="0"/>
                <a:cs typeface="B Nazanin" pitchFamily="2" charset="-78"/>
              </a:rPr>
              <a:t>احیا یک دستگاه گازومتری (آزمایشگاه اورژانس عدالتیان)</a:t>
            </a:r>
            <a:endParaRPr lang="en-US" sz="2650" dirty="0">
              <a:latin typeface="Times New Roman" pitchFamily="18" charset="0"/>
              <a:cs typeface="B Nazanin" pitchFamily="2" charset="-78"/>
            </a:endParaRPr>
          </a:p>
          <a:p>
            <a:pPr algn="r" rtl="1">
              <a:buFont typeface="Wingdings" pitchFamily="2" charset="2"/>
              <a:buChar char="v"/>
            </a:pPr>
            <a:r>
              <a:rPr lang="fa-IR" sz="2400" dirty="0">
                <a:latin typeface="Times New Roman" pitchFamily="18" charset="0"/>
                <a:cs typeface="B Nazanin" pitchFamily="2" charset="-78"/>
              </a:rPr>
              <a:t>خريد سيستم الكتروفورز هموگلوبين و پروتئين(آزمايشگاه هماتولوژي)</a:t>
            </a:r>
          </a:p>
          <a:p>
            <a:pPr algn="r" rtl="1">
              <a:buFont typeface="Wingdings" pitchFamily="2" charset="2"/>
              <a:buChar char="v"/>
            </a:pPr>
            <a:r>
              <a:rPr lang="fa-IR" sz="2400" dirty="0">
                <a:latin typeface="Times New Roman" pitchFamily="18" charset="0"/>
                <a:cs typeface="B Nazanin" pitchFamily="2" charset="-78"/>
              </a:rPr>
              <a:t>نصب و راه اندازي دو دستگاه الكتروليت آنالايزر ( آزمايشگاههاي بيوشيمي و اورژانس عدالتيان )</a:t>
            </a:r>
          </a:p>
          <a:p>
            <a:pPr algn="r" rtl="1"/>
            <a:endParaRPr lang="fa-IR" sz="2650" dirty="0"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94360"/>
          </a:xfrm>
        </p:spPr>
        <p:txBody>
          <a:bodyPr>
            <a:normAutofit fontScale="90000"/>
          </a:bodyPr>
          <a:lstStyle/>
          <a:p>
            <a:pPr algn="r"/>
            <a:r>
              <a:rPr lang="fa-IR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B Titr" pitchFamily="2" charset="-78"/>
              </a:rPr>
              <a:t>تجهیزات خریداری شده در سالهای اخیر</a:t>
            </a:r>
          </a:p>
        </p:txBody>
      </p:sp>
      <p:pic>
        <p:nvPicPr>
          <p:cNvPr id="7" name="Picture 6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0" y="152400"/>
            <a:ext cx="838200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9959553"/>
      </p:ext>
    </p:extLst>
  </p:cSld>
  <p:clrMapOvr>
    <a:masterClrMapping/>
  </p:clrMapOvr>
  <p:transition spd="slow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05200"/>
            <a:ext cx="4368800" cy="3276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828800"/>
            <a:ext cx="4876800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533400" y="604131"/>
            <a:ext cx="6553200" cy="830997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fa-IR" sz="2400" b="1" dirty="0">
                <a:ln/>
                <a:solidFill>
                  <a:schemeClr val="accent4"/>
                </a:solidFill>
                <a:cs typeface="B Titr" pitchFamily="2" charset="-78"/>
              </a:rPr>
              <a:t>آزمایشگاه مولکولی</a:t>
            </a:r>
            <a:r>
              <a:rPr lang="en-US" sz="2400" b="1" dirty="0">
                <a:ln/>
                <a:solidFill>
                  <a:schemeClr val="accent4"/>
                </a:solidFill>
                <a:cs typeface="B Titr" pitchFamily="2" charset="-78"/>
              </a:rPr>
              <a:t>PCR  </a:t>
            </a:r>
            <a:endParaRPr lang="fa-IR" sz="2400" b="1" dirty="0">
              <a:ln/>
              <a:solidFill>
                <a:schemeClr val="accent4"/>
              </a:solidFill>
              <a:cs typeface="B Titr" pitchFamily="2" charset="-78"/>
            </a:endParaRPr>
          </a:p>
          <a:p>
            <a:endParaRPr lang="fa-IR" sz="2400" b="1" dirty="0">
              <a:ln/>
              <a:solidFill>
                <a:schemeClr val="accent4"/>
              </a:solidFill>
              <a:cs typeface="B Titr" pitchFamily="2" charset="-78"/>
            </a:endParaRPr>
          </a:p>
        </p:txBody>
      </p:sp>
      <p:pic>
        <p:nvPicPr>
          <p:cNvPr id="6" name="Picture 5" descr="C:\Documents and Settings\gholinejadm1\My Documents\My Pictures\1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7200" y="437465"/>
            <a:ext cx="838200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0815812"/>
      </p:ext>
    </p:extLst>
  </p:cSld>
  <p:clrMapOvr>
    <a:masterClrMapping/>
  </p:clrMapOvr>
  <p:transition spd="slow">
    <p:wipe dir="d"/>
  </p:transition>
</p:sld>
</file>

<file path=ppt/theme/theme1.xml><?xml version="1.0" encoding="utf-8"?>
<a:theme xmlns:a="http://schemas.openxmlformats.org/drawingml/2006/main" name="Facet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1303</TotalTime>
  <Words>926</Words>
  <Application>Microsoft Office PowerPoint</Application>
  <PresentationFormat>On-screen Show (4:3)</PresentationFormat>
  <Paragraphs>81</Paragraphs>
  <Slides>70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8" baseType="lpstr">
      <vt:lpstr>Arial</vt:lpstr>
      <vt:lpstr>Calibri</vt:lpstr>
      <vt:lpstr>Times New Roman</vt:lpstr>
      <vt:lpstr>Trebuchet MS</vt:lpstr>
      <vt:lpstr>Wingdings</vt:lpstr>
      <vt:lpstr>Wingdings 3</vt:lpstr>
      <vt:lpstr>Facet</vt:lpstr>
      <vt:lpstr>Document</vt:lpstr>
      <vt:lpstr>PowerPoint Presentation</vt:lpstr>
      <vt:lpstr>PowerPoint Presentation</vt:lpstr>
      <vt:lpstr>PowerPoint Presentation</vt:lpstr>
      <vt:lpstr>PowerPoint Presentation</vt:lpstr>
      <vt:lpstr>ساير فعاليتهای اخیر              </vt:lpstr>
      <vt:lpstr>...ساير فعاليتهای اخیر </vt:lpstr>
      <vt:lpstr>PowerPoint Presentation</vt:lpstr>
      <vt:lpstr>تجهیزات خریداری شده در سالهای اخیر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نمايي از نرم افزار هموويژولانس</vt:lpstr>
      <vt:lpstr>PowerPoint Presentation</vt:lpstr>
      <vt:lpstr>اهم اقدامات انجام شده</vt:lpstr>
      <vt:lpstr>برنامه هاي در دست اقدام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معرفی تست های قابل انجام درآزمایشگاه خون شناسی بیمارستان امام رضا (ع)</vt:lpstr>
      <vt:lpstr>PowerPoint Presentation</vt:lpstr>
      <vt:lpstr>PowerPoint Presentation</vt:lpstr>
      <vt:lpstr>PowerPoint Presentation</vt:lpstr>
      <vt:lpstr>سایر ویژگی ها، کتابچه های تهیه شده و دسترس و کنترل کیفی آزمایشگاه</vt:lpstr>
      <vt:lpstr>و-1-1) مدیریت نمونه های آزمایشگاه  سنجه 1 : فهرست آزمایش های مستلزم ناشتایی و سایر آمادگی ها </vt:lpstr>
      <vt:lpstr>و-1-1 )  سنجه 2 : مدت پایداری انواع نمونه ها تا زمان انجام آزمایش </vt:lpstr>
      <vt:lpstr>و-1-1)   سنجه 3 : برچسب روی ظروف حاوی نمونه</vt:lpstr>
      <vt:lpstr>و-1-2 )  سنجه 1 : فهرست آزمایش های فعال و ارجاعی</vt:lpstr>
      <vt:lpstr>و-1-2 )  سنجه 2 : ملاک انتخاب آزمایشگاه طرف قرار داد</vt:lpstr>
      <vt:lpstr>و-1-2 )  سنجه 4 : قرارداد مشخص با آزمایشگاه ارجاع </vt:lpstr>
      <vt:lpstr>و-1-2  سنجه 5: دستورالعمل نحوه بسته بندی ،انتقال امن و ایمن نمونه ها</vt:lpstr>
      <vt:lpstr>و-1-3)دستورالعمل انجام آزمایش ها  سنجه 1: دستورالعمل نحوه انجام آزمایش های بیوشیمی</vt:lpstr>
      <vt:lpstr>و-1-3  سنجه 2: دستورالعمل نحوه انجام آزمایش های هماتولوژی</vt:lpstr>
      <vt:lpstr>و-1-3  سنجه 3: دستورالعمل نحوه انجام آزمایش های میکروب شناسی</vt:lpstr>
      <vt:lpstr>و-1-3  سنجه 5: دستورالعمل نحوه انجام آزمایش های انگل شناسی</vt:lpstr>
      <vt:lpstr>و-1-3  سنجه 6: دستورالعمل نحوه انجام آزمایش های ایمونولوژی</vt:lpstr>
      <vt:lpstr>و-1-3  سنجه 6: دستورالعمل نحوه انجام آزمایش های هورمون شناسی</vt:lpstr>
      <vt:lpstr>و-1-3  سنجه 8: دستورالعمل نحوه انجام آزمایش های پاتولوژی</vt:lpstr>
      <vt:lpstr>و-1-4 کنترل کیفیت آزمایش ها در همه بخش های آزمایشگاه</vt:lpstr>
      <vt:lpstr>و-1-4 کنترل کیفیت آزمایش ها در همه بخش های آزمایشگاه</vt:lpstr>
      <vt:lpstr>و-1-4  سنجه 8 : شرکت در برنامه های ارزیابی خارجی کیفیت</vt:lpstr>
      <vt:lpstr>و-1-4   سنجه 9:روش اجرایی نظارت مستمر بر تعیین و تغییر محدوده مرجع آزمایش ها</vt:lpstr>
      <vt:lpstr>و-1-5) کنترل کیفیت ابزار پایه  سنجه 1 : ابزار پایه شامل فتومتر،سمپلر،ترازو</vt:lpstr>
      <vt:lpstr>و-1-5)  سنجه 2 :کیفیت آب آزمایشگاهی</vt:lpstr>
      <vt:lpstr>و-1-6) اعلام اضطراری نتایج بحرانی آزمایش ها  سنجه 1 :تعیین دامنه یا مقادیر بحرانی</vt:lpstr>
      <vt:lpstr>و-1-6 )  سنجه 2 : خطوط تلفن یکطرفه</vt:lpstr>
      <vt:lpstr>و-1-7) پاسخ دهی آزمایش های روتین و اورژانس   سنجه 1 و 2: فهرست و جدول زمانبندی آزمایش های روتین و اورژانس </vt:lpstr>
      <vt:lpstr>و-1-7)  سنجه 3 : نظارت و پایش منظم جهت اطمینان از رعایت چار چوب زمانی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gholinejadm1</dc:creator>
  <cp:lastModifiedBy>Samaneh Boroumand-Noughabi</cp:lastModifiedBy>
  <cp:revision>172</cp:revision>
  <dcterms:created xsi:type="dcterms:W3CDTF">2014-12-07T03:56:47Z</dcterms:created>
  <dcterms:modified xsi:type="dcterms:W3CDTF">2023-10-01T01:55:00Z</dcterms:modified>
</cp:coreProperties>
</file>